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goyywsDOqzny/TvJKWFIUxZlJZ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customschemas.google.com/relationships/presentationmetadata" Target="metadata"/><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9" name="Google Shape;76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5" name="Google Shape;78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3" name="Google Shape;82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2" name="Google Shape;91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5" name="Google Shape;93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5" name="Google Shape;95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0" name="Google Shape;97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7" name="Google Shape;98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3" name="Google Shape;100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0" name="Google Shape;102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7" name="Google Shape;103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6" name="Google Shape;105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6" name="Google Shape;107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2" name="Google Shape;109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7" name="Google Shape;110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3" name="Google Shape;112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8" name="Google Shape;113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9" name="Google Shape;116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9" name="Google Shape;117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4"/>
          <p:cNvSpPr/>
          <p:nvPr>
            <p:ph idx="2" type="pic"/>
          </p:nvPr>
        </p:nvSpPr>
        <p:spPr>
          <a:xfrm>
            <a:off x="5183188" y="987425"/>
            <a:ext cx="6172200" cy="4873625"/>
          </a:xfrm>
          <a:prstGeom prst="rect">
            <a:avLst/>
          </a:prstGeom>
          <a:noFill/>
          <a:ln>
            <a:noFill/>
          </a:ln>
        </p:spPr>
      </p:sp>
      <p:sp>
        <p:nvSpPr>
          <p:cNvPr id="68" name="Google Shape;68;p7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10" Type="http://schemas.openxmlformats.org/officeDocument/2006/relationships/image" Target="../media/image41.png"/><Relationship Id="rId9" Type="http://schemas.openxmlformats.org/officeDocument/2006/relationships/image" Target="../media/image19.jpg"/><Relationship Id="rId5" Type="http://schemas.openxmlformats.org/officeDocument/2006/relationships/image" Target="../media/image7.png"/><Relationship Id="rId6" Type="http://schemas.openxmlformats.org/officeDocument/2006/relationships/image" Target="../media/image29.png"/><Relationship Id="rId7" Type="http://schemas.openxmlformats.org/officeDocument/2006/relationships/image" Target="../media/image23.jp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42.png"/><Relationship Id="rId7" Type="http://schemas.openxmlformats.org/officeDocument/2006/relationships/image" Target="../media/image6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39.jpg"/><Relationship Id="rId5" Type="http://schemas.openxmlformats.org/officeDocument/2006/relationships/image" Target="../media/image7.png"/><Relationship Id="rId6" Type="http://schemas.openxmlformats.org/officeDocument/2006/relationships/image" Target="../media/image35.png"/><Relationship Id="rId7" Type="http://schemas.openxmlformats.org/officeDocument/2006/relationships/image" Target="../media/image27.jpg"/><Relationship Id="rId8"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3.png"/><Relationship Id="rId7"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hyperlink" Target="https://github.com/sccn/liblsl/releas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8.png"/><Relationship Id="rId7"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44.png"/><Relationship Id="rId7"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6.png"/><Relationship Id="rId7"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74.png"/><Relationship Id="rId7"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7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2.png"/><Relationship Id="rId7"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7.png"/><Relationship Id="rId7"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2.png"/><Relationship Id="rId10" Type="http://schemas.openxmlformats.org/officeDocument/2006/relationships/image" Target="../media/image87.png"/><Relationship Id="rId9" Type="http://schemas.openxmlformats.org/officeDocument/2006/relationships/image" Target="../media/image79.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40.png"/><Relationship Id="rId8"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1.png"/><Relationship Id="rId7" Type="http://schemas.openxmlformats.org/officeDocument/2006/relationships/image" Target="../media/image5.jpg"/><Relationship Id="rId8"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6.png"/><Relationship Id="rId7"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72.png"/><Relationship Id="rId5" Type="http://schemas.openxmlformats.org/officeDocument/2006/relationships/image" Target="../media/image7.png"/><Relationship Id="rId6" Type="http://schemas.openxmlformats.org/officeDocument/2006/relationships/image" Target="../media/image70.png"/><Relationship Id="rId7" Type="http://schemas.openxmlformats.org/officeDocument/2006/relationships/image" Target="../media/image83.png"/><Relationship Id="rId8"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79.png"/><Relationship Id="rId7"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3.png"/><Relationship Id="rId7"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hyperlink" Target="https://docs.ros.org/en/humble/_downloads/5ad123fc6a8f1ea79553d5039728084a/my_world.wb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9.jpg"/><Relationship Id="rId8"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76.png"/><Relationship Id="rId7"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9.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hyperlink" Target="https://docs.ros.org/en/humble/Tutorials/Beginner-Client-Libraries/Writing-A-Simple-Py-Publisher-And-Subscriber.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4.png"/><Relationship Id="rId7"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11" Type="http://schemas.openxmlformats.org/officeDocument/2006/relationships/image" Target="../media/image19.jpg"/><Relationship Id="rId10" Type="http://schemas.openxmlformats.org/officeDocument/2006/relationships/image" Target="../media/image18.png"/><Relationship Id="rId9" Type="http://schemas.openxmlformats.org/officeDocument/2006/relationships/image" Target="../media/image30.jpg"/><Relationship Id="rId5" Type="http://schemas.openxmlformats.org/officeDocument/2006/relationships/image" Target="../media/image7.png"/><Relationship Id="rId6" Type="http://schemas.openxmlformats.org/officeDocument/2006/relationships/image" Target="../media/image23.jpg"/><Relationship Id="rId7" Type="http://schemas.openxmlformats.org/officeDocument/2006/relationships/image" Target="../media/image16.png"/><Relationship Id="rId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2885" l="29780" r="28855" t="14111"/>
          <a:stretch/>
        </p:blipFill>
        <p:spPr>
          <a:xfrm>
            <a:off x="0" y="3494630"/>
            <a:ext cx="3387977" cy="3363369"/>
          </a:xfrm>
          <a:prstGeom prst="rect">
            <a:avLst/>
          </a:prstGeom>
          <a:noFill/>
          <a:ln>
            <a:noFill/>
          </a:ln>
        </p:spPr>
      </p:pic>
      <p:sp>
        <p:nvSpPr>
          <p:cNvPr id="89" name="Google Shape;89;p1"/>
          <p:cNvSpPr/>
          <p:nvPr/>
        </p:nvSpPr>
        <p:spPr>
          <a:xfrm>
            <a:off x="3387978" y="1428206"/>
            <a:ext cx="8804022" cy="206642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txBox="1"/>
          <p:nvPr>
            <p:ph type="ctrTitle"/>
          </p:nvPr>
        </p:nvSpPr>
        <p:spPr>
          <a:xfrm>
            <a:off x="3936275" y="1493836"/>
            <a:ext cx="8090262" cy="19351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solidFill>
                  <a:schemeClr val="lt1"/>
                </a:solidFill>
              </a:rPr>
              <a:t>Deep Learning and Signal Processing for Robot Control using Brain Signals: A Python Implementation</a:t>
            </a:r>
            <a:endParaRPr/>
          </a:p>
        </p:txBody>
      </p:sp>
      <p:sp>
        <p:nvSpPr>
          <p:cNvPr id="91" name="Google Shape;91;p1"/>
          <p:cNvSpPr txBox="1"/>
          <p:nvPr>
            <p:ph idx="1" type="subTitle"/>
          </p:nvPr>
        </p:nvSpPr>
        <p:spPr>
          <a:xfrm>
            <a:off x="5416731" y="3892732"/>
            <a:ext cx="6609805" cy="296526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42133"/>
              </a:buClr>
              <a:buSzPts val="2800"/>
              <a:buNone/>
            </a:pPr>
            <a:r>
              <a:rPr b="1" lang="en-US" sz="2700">
                <a:solidFill>
                  <a:srgbClr val="C42133"/>
                </a:solidFill>
              </a:rPr>
              <a:t>Brain-machine Interface with Deep Learning</a:t>
            </a:r>
            <a:endParaRPr sz="2300"/>
          </a:p>
          <a:p>
            <a:pPr indent="0" lvl="0" marL="0" rtl="0" algn="l">
              <a:lnSpc>
                <a:spcPct val="90000"/>
              </a:lnSpc>
              <a:spcBef>
                <a:spcPts val="1000"/>
              </a:spcBef>
              <a:spcAft>
                <a:spcPts val="0"/>
              </a:spcAft>
              <a:buClr>
                <a:schemeClr val="dk1"/>
              </a:buClr>
              <a:buSzPts val="2400"/>
              <a:buNone/>
            </a:pPr>
            <a:r>
              <a:rPr b="1" lang="en-US"/>
              <a:t>ROSE 2023 Tutorials Session</a:t>
            </a:r>
            <a:endParaRPr/>
          </a:p>
          <a:p>
            <a:pPr indent="0" lvl="0" marL="0" rtl="0" algn="l">
              <a:lnSpc>
                <a:spcPct val="90000"/>
              </a:lnSpc>
              <a:spcBef>
                <a:spcPts val="1000"/>
              </a:spcBef>
              <a:spcAft>
                <a:spcPts val="0"/>
              </a:spcAft>
              <a:buClr>
                <a:schemeClr val="dk1"/>
              </a:buClr>
              <a:buSzPts val="2000"/>
              <a:buNone/>
            </a:pPr>
            <a:r>
              <a:rPr lang="en-US" sz="2000"/>
              <a:t>Goragod Pongthanisorn</a:t>
            </a:r>
            <a:r>
              <a:rPr baseline="30000" lang="en-US" sz="2000"/>
              <a:t>1</a:t>
            </a:r>
            <a:r>
              <a:rPr lang="en-US" sz="2000"/>
              <a:t>, Sivapong Nilwong</a:t>
            </a:r>
            <a:r>
              <a:rPr baseline="30000" lang="en-US" sz="2000"/>
              <a:t>2</a:t>
            </a:r>
            <a:r>
              <a:rPr lang="en-US" sz="2000"/>
              <a:t>, Genci Capi</a:t>
            </a:r>
            <a:r>
              <a:rPr baseline="30000" lang="en-US" sz="2000"/>
              <a:t>1</a:t>
            </a:r>
            <a:endParaRPr/>
          </a:p>
          <a:p>
            <a:pPr indent="0" lvl="0" marL="0" rtl="0" algn="l">
              <a:lnSpc>
                <a:spcPct val="90000"/>
              </a:lnSpc>
              <a:spcBef>
                <a:spcPts val="1000"/>
              </a:spcBef>
              <a:spcAft>
                <a:spcPts val="0"/>
              </a:spcAft>
              <a:buClr>
                <a:schemeClr val="dk1"/>
              </a:buClr>
              <a:buSzPts val="2000"/>
              <a:buNone/>
            </a:pPr>
            <a:r>
              <a:rPr baseline="30000" lang="en-US" sz="2000"/>
              <a:t>1</a:t>
            </a:r>
            <a:r>
              <a:rPr lang="en-US" sz="2000"/>
              <a:t> Hosei University, Tokyo, Japan</a:t>
            </a:r>
            <a:endParaRPr/>
          </a:p>
          <a:p>
            <a:pPr indent="0" lvl="0" marL="0" rtl="0" algn="l">
              <a:lnSpc>
                <a:spcPct val="90000"/>
              </a:lnSpc>
              <a:spcBef>
                <a:spcPts val="1000"/>
              </a:spcBef>
              <a:spcAft>
                <a:spcPts val="0"/>
              </a:spcAft>
              <a:buClr>
                <a:schemeClr val="dk1"/>
              </a:buClr>
              <a:buSzPts val="2000"/>
              <a:buNone/>
            </a:pPr>
            <a:r>
              <a:rPr baseline="30000" lang="en-US" sz="2000"/>
              <a:t>2</a:t>
            </a:r>
            <a:r>
              <a:rPr lang="en-US" sz="2000"/>
              <a:t> Thai-Nichi Institute of Technology, Bangkok, Thailand</a:t>
            </a:r>
            <a:endParaRPr/>
          </a:p>
        </p:txBody>
      </p:sp>
      <p:pic>
        <p:nvPicPr>
          <p:cNvPr descr="สถาบันเทคโนโลยีไทย-ญี่ปุ่น - วิกิพีเดีย" id="92" name="Google Shape;92;p1"/>
          <p:cNvPicPr preferRelativeResize="0"/>
          <p:nvPr/>
        </p:nvPicPr>
        <p:blipFill rotWithShape="1">
          <a:blip r:embed="rId4">
            <a:alphaModFix/>
          </a:blip>
          <a:srcRect b="0" l="0" r="0" t="0"/>
          <a:stretch/>
        </p:blipFill>
        <p:spPr>
          <a:xfrm>
            <a:off x="10755913" y="64419"/>
            <a:ext cx="517659" cy="684518"/>
          </a:xfrm>
          <a:prstGeom prst="rect">
            <a:avLst/>
          </a:prstGeom>
          <a:noFill/>
          <a:ln>
            <a:noFill/>
          </a:ln>
        </p:spPr>
      </p:pic>
      <p:pic>
        <p:nvPicPr>
          <p:cNvPr descr="Hosei University - Club profile | Transfermarkt" id="93" name="Google Shape;93;p1"/>
          <p:cNvPicPr preferRelativeResize="0"/>
          <p:nvPr/>
        </p:nvPicPr>
        <p:blipFill rotWithShape="1">
          <a:blip r:embed="rId5">
            <a:alphaModFix/>
          </a:blip>
          <a:srcRect b="0" l="0" r="0" t="0"/>
          <a:stretch/>
        </p:blipFill>
        <p:spPr>
          <a:xfrm>
            <a:off x="11378465" y="64419"/>
            <a:ext cx="684518" cy="684518"/>
          </a:xfrm>
          <a:prstGeom prst="rect">
            <a:avLst/>
          </a:prstGeom>
          <a:noFill/>
          <a:ln>
            <a:noFill/>
          </a:ln>
        </p:spPr>
      </p:pic>
      <p:pic>
        <p:nvPicPr>
          <p:cNvPr id="94" name="Google Shape;94;p1"/>
          <p:cNvPicPr preferRelativeResize="0"/>
          <p:nvPr/>
        </p:nvPicPr>
        <p:blipFill rotWithShape="1">
          <a:blip r:embed="rId6">
            <a:alphaModFix/>
          </a:blip>
          <a:srcRect b="0" l="0" r="0" t="0"/>
          <a:stretch/>
        </p:blipFill>
        <p:spPr>
          <a:xfrm>
            <a:off x="8551817" y="63482"/>
            <a:ext cx="2099204" cy="685454"/>
          </a:xfrm>
          <a:prstGeom prst="rect">
            <a:avLst/>
          </a:prstGeom>
          <a:noFill/>
          <a:ln>
            <a:noFill/>
          </a:ln>
        </p:spPr>
      </p:pic>
      <p:pic>
        <p:nvPicPr>
          <p:cNvPr descr="Brain-computer interfaces | Complete Anatomy" id="95" name="Google Shape;95;p1"/>
          <p:cNvPicPr preferRelativeResize="0"/>
          <p:nvPr/>
        </p:nvPicPr>
        <p:blipFill rotWithShape="1">
          <a:blip r:embed="rId7">
            <a:alphaModFix/>
          </a:blip>
          <a:srcRect b="0" l="0" r="55532" t="0"/>
          <a:stretch/>
        </p:blipFill>
        <p:spPr>
          <a:xfrm>
            <a:off x="0" y="1"/>
            <a:ext cx="3387978" cy="38927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Limitation of previous approach</a:t>
            </a:r>
            <a:endParaRPr/>
          </a:p>
        </p:txBody>
      </p:sp>
      <p:pic>
        <p:nvPicPr>
          <p:cNvPr descr="สถาบันเทคโนโลยีไทย-ญี่ปุ่น - วิกิพีเดีย" id="268" name="Google Shape;268;p10"/>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269" name="Google Shape;269;p10"/>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270" name="Google Shape;270;p10"/>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271" name="Google Shape;271;p10"/>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272" name="Google Shape;272;p10"/>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p1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274" name="Google Shape;274;p1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275" name="Google Shape;275;p10"/>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276" name="Google Shape;276;p10"/>
          <p:cNvSpPr txBox="1"/>
          <p:nvPr/>
        </p:nvSpPr>
        <p:spPr>
          <a:xfrm>
            <a:off x="838199" y="1718868"/>
            <a:ext cx="10515600" cy="209288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C42133"/>
              </a:buClr>
              <a:buSzPts val="2400"/>
              <a:buFont typeface="Noto Sans Symbols"/>
              <a:buChar char="▪"/>
            </a:pPr>
            <a:r>
              <a:rPr b="0" i="0" lang="en-US" sz="2400" u="none" cap="none" strike="noStrike">
                <a:solidFill>
                  <a:srgbClr val="1F1F1F"/>
                </a:solidFill>
                <a:latin typeface="Calibri"/>
                <a:ea typeface="Calibri"/>
                <a:cs typeface="Calibri"/>
                <a:sym typeface="Calibri"/>
              </a:rPr>
              <a:t>The inherent non-stationary nature of the recorded signals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C42133"/>
              </a:buClr>
              <a:buSzPts val="2400"/>
              <a:buFont typeface="Noto Sans Symbols"/>
              <a:buChar char="▪"/>
            </a:pPr>
            <a:r>
              <a:rPr b="0" i="0" lang="en-US" sz="2400" u="none" cap="none" strike="noStrike">
                <a:solidFill>
                  <a:srgbClr val="1F1F1F"/>
                </a:solidFill>
                <a:latin typeface="Calibri"/>
                <a:ea typeface="Calibri"/>
                <a:cs typeface="Calibri"/>
                <a:sym typeface="Calibri"/>
              </a:rPr>
              <a:t>The high inter-subject variability in the characteristics of brain signals, even intra-subject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C42133"/>
              </a:buClr>
              <a:buSzPts val="2400"/>
              <a:buFont typeface="Noto Sans Symbols"/>
              <a:buChar char="▪"/>
            </a:pPr>
            <a:r>
              <a:rPr b="0" i="0" lang="en-US" sz="2400" u="none" cap="none" strike="noStrike">
                <a:solidFill>
                  <a:srgbClr val="1F1F1F"/>
                </a:solidFill>
                <a:latin typeface="Calibri"/>
                <a:ea typeface="Calibri"/>
                <a:cs typeface="Calibri"/>
                <a:sym typeface="Calibri"/>
              </a:rPr>
              <a:t>Spatial/temporal information preprocessing and feature extraction require an expertise in brain function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Deep Learning</a:t>
            </a:r>
            <a:endParaRPr/>
          </a:p>
        </p:txBody>
      </p:sp>
      <p:pic>
        <p:nvPicPr>
          <p:cNvPr descr="สถาบันเทคโนโลยีไทย-ญี่ปุ่น - วิกิพีเดีย" id="282" name="Google Shape;282;p11"/>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283" name="Google Shape;283;p11"/>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284" name="Google Shape;284;p11"/>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285" name="Google Shape;285;p11"/>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286" name="Google Shape;286;p11"/>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 name="Google Shape;287;p1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288" name="Google Shape;288;p1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289" name="Google Shape;289;p11"/>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290" name="Google Shape;290;p11"/>
          <p:cNvSpPr txBox="1"/>
          <p:nvPr/>
        </p:nvSpPr>
        <p:spPr>
          <a:xfrm>
            <a:off x="838199" y="1718868"/>
            <a:ext cx="1051560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Deep Learning (DL) is a machine learning subfield that uses multiple-layers for learning data representations making it exceptionally effective at learning patterns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chemeClr val="dk1"/>
                </a:solidFill>
                <a:latin typeface="Calibri"/>
                <a:ea typeface="Calibri"/>
                <a:cs typeface="Calibri"/>
                <a:sym typeface="Calibri"/>
              </a:rPr>
              <a:t>DL provides a flexible, learnable framework for representing visual, text, linguistic information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chemeClr val="dk1"/>
                </a:solidFill>
                <a:latin typeface="Calibri"/>
                <a:ea typeface="Calibri"/>
                <a:cs typeface="Calibri"/>
                <a:sym typeface="Calibri"/>
              </a:rPr>
              <a:t>Can learn in supervised and unsupervised manner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chemeClr val="dk1"/>
                </a:solidFill>
                <a:latin typeface="Calibri"/>
                <a:ea typeface="Calibri"/>
                <a:cs typeface="Calibri"/>
                <a:sym typeface="Calibri"/>
              </a:rPr>
              <a:t>DL represents an effective end-to-end learning system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42133"/>
              </a:buClr>
              <a:buSzPts val="1600"/>
              <a:buFont typeface="Noto Sans Symbols"/>
              <a:buChar char="▪"/>
            </a:pPr>
            <a:r>
              <a:rPr b="0" i="0" lang="en-US" sz="1600" u="sng" cap="none" strike="noStrike">
                <a:solidFill>
                  <a:schemeClr val="dk1"/>
                </a:solidFill>
                <a:latin typeface="Calibri"/>
                <a:ea typeface="Calibri"/>
                <a:cs typeface="Calibri"/>
                <a:sym typeface="Calibri"/>
              </a:rPr>
              <a:t>Since about 2010, DL has outperformed other ML techniques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291" name="Google Shape;291;p11"/>
          <p:cNvPicPr preferRelativeResize="0"/>
          <p:nvPr/>
        </p:nvPicPr>
        <p:blipFill rotWithShape="1">
          <a:blip r:embed="rId6">
            <a:alphaModFix/>
          </a:blip>
          <a:srcRect b="0" l="0" r="0" t="0"/>
          <a:stretch/>
        </p:blipFill>
        <p:spPr>
          <a:xfrm>
            <a:off x="2399550" y="3734975"/>
            <a:ext cx="7392901" cy="251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Deep Learning in BMI</a:t>
            </a:r>
            <a:endParaRPr/>
          </a:p>
        </p:txBody>
      </p:sp>
      <p:pic>
        <p:nvPicPr>
          <p:cNvPr descr="สถาบันเทคโนโลยีไทย-ญี่ปุ่น - วิกิพีเดีย" id="297" name="Google Shape;297;p12"/>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298" name="Google Shape;298;p12"/>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299" name="Google Shape;299;p12"/>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300" name="Google Shape;300;p12"/>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301" name="Google Shape;301;p12"/>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p1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303" name="Google Shape;303;p1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304" name="Google Shape;304;p12"/>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305" name="Google Shape;305;p12"/>
          <p:cNvSpPr txBox="1"/>
          <p:nvPr/>
        </p:nvSpPr>
        <p:spPr>
          <a:xfrm>
            <a:off x="381000" y="4809875"/>
            <a:ext cx="7960800" cy="1077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chemeClr val="dk1"/>
                </a:solidFill>
                <a:latin typeface="Calibri"/>
                <a:ea typeface="Calibri"/>
                <a:cs typeface="Calibri"/>
                <a:sym typeface="Calibri"/>
              </a:rPr>
              <a:t>DL-based BMI is outperforms traditional approach with minimal preprocessing require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chemeClr val="dk1"/>
                </a:solidFill>
                <a:latin typeface="Calibri"/>
                <a:ea typeface="Calibri"/>
                <a:cs typeface="Calibri"/>
                <a:sym typeface="Calibri"/>
              </a:rPr>
              <a:t>Ability to directly extract the feature and learn hierarchical representations from high-dimensional data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chemeClr val="dk1"/>
                </a:solidFill>
                <a:latin typeface="Calibri"/>
                <a:ea typeface="Calibri"/>
                <a:cs typeface="Calibri"/>
                <a:sym typeface="Calibri"/>
              </a:rPr>
              <a:t>High-learning parameter is suitable for high-dimensional data such as EEG</a:t>
            </a:r>
            <a:endParaRPr b="0" i="0" sz="1400" u="none" cap="none" strike="noStrike">
              <a:solidFill>
                <a:srgbClr val="000000"/>
              </a:solidFill>
              <a:latin typeface="Arial"/>
              <a:ea typeface="Arial"/>
              <a:cs typeface="Arial"/>
              <a:sym typeface="Arial"/>
            </a:endParaRPr>
          </a:p>
        </p:txBody>
      </p:sp>
      <p:pic>
        <p:nvPicPr>
          <p:cNvPr id="306" name="Google Shape;306;p12"/>
          <p:cNvPicPr preferRelativeResize="0"/>
          <p:nvPr/>
        </p:nvPicPr>
        <p:blipFill rotWithShape="1">
          <a:blip r:embed="rId6">
            <a:alphaModFix/>
          </a:blip>
          <a:srcRect b="0" l="0" r="0" t="0"/>
          <a:stretch/>
        </p:blipFill>
        <p:spPr>
          <a:xfrm>
            <a:off x="8691575" y="2143437"/>
            <a:ext cx="3371398" cy="2954925"/>
          </a:xfrm>
          <a:prstGeom prst="rect">
            <a:avLst/>
          </a:prstGeom>
          <a:noFill/>
          <a:ln>
            <a:noFill/>
          </a:ln>
        </p:spPr>
      </p:pic>
      <p:sp>
        <p:nvSpPr>
          <p:cNvPr id="307" name="Google Shape;307;p12"/>
          <p:cNvSpPr txBox="1"/>
          <p:nvPr/>
        </p:nvSpPr>
        <p:spPr>
          <a:xfrm>
            <a:off x="8103020" y="5320454"/>
            <a:ext cx="4046700" cy="5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1" lang="en-US" sz="1050" u="none" cap="none" strike="noStrike">
                <a:solidFill>
                  <a:schemeClr val="dk1"/>
                </a:solidFill>
                <a:latin typeface="Calibri"/>
                <a:ea typeface="Calibri"/>
                <a:cs typeface="Calibri"/>
                <a:sym typeface="Calibri"/>
              </a:rPr>
              <a:t>Review of Performance Improvement of a Noninvasive Brain-computer Interface in Communication and Motor Control for Clinical Applications (Y.Saito et.al., 2023)</a:t>
            </a:r>
            <a:endParaRPr b="0" i="0" sz="1400" u="none" cap="none" strike="noStrike">
              <a:solidFill>
                <a:srgbClr val="000000"/>
              </a:solidFill>
              <a:latin typeface="Arial"/>
              <a:ea typeface="Arial"/>
              <a:cs typeface="Arial"/>
              <a:sym typeface="Arial"/>
            </a:endParaRPr>
          </a:p>
        </p:txBody>
      </p:sp>
      <p:grpSp>
        <p:nvGrpSpPr>
          <p:cNvPr id="308" name="Google Shape;308;p12"/>
          <p:cNvGrpSpPr/>
          <p:nvPr/>
        </p:nvGrpSpPr>
        <p:grpSpPr>
          <a:xfrm>
            <a:off x="380993" y="1848880"/>
            <a:ext cx="2339400" cy="2802810"/>
            <a:chOff x="620387" y="2021474"/>
            <a:chExt cx="2339400" cy="2802810"/>
          </a:xfrm>
        </p:grpSpPr>
        <p:sp>
          <p:nvSpPr>
            <p:cNvPr id="309" name="Google Shape;309;p12"/>
            <p:cNvSpPr txBox="1"/>
            <p:nvPr/>
          </p:nvSpPr>
          <p:spPr>
            <a:xfrm>
              <a:off x="620387" y="2021474"/>
              <a:ext cx="2339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1</a:t>
              </a:r>
              <a:r>
                <a:rPr b="1" i="0" lang="en-US" sz="2000" u="none" cap="none" strike="noStrike">
                  <a:solidFill>
                    <a:schemeClr val="lt1"/>
                  </a:solidFill>
                  <a:latin typeface="Calibri"/>
                  <a:ea typeface="Calibri"/>
                  <a:cs typeface="Calibri"/>
                  <a:sym typeface="Calibri"/>
                </a:rPr>
                <a:t>  </a:t>
              </a:r>
              <a:r>
                <a:rPr b="1" i="0" lang="en-US" sz="2000" u="none" cap="none" strike="noStrike">
                  <a:solidFill>
                    <a:srgbClr val="C42133"/>
                  </a:solidFill>
                  <a:latin typeface="Calibri"/>
                  <a:ea typeface="Calibri"/>
                  <a:cs typeface="Calibri"/>
                  <a:sym typeface="Calibri"/>
                </a:rPr>
                <a:t>Signal Acquisition</a:t>
              </a:r>
              <a:endParaRPr b="0" i="0" sz="1400" u="none" cap="none" strike="noStrike">
                <a:solidFill>
                  <a:srgbClr val="000000"/>
                </a:solidFill>
                <a:latin typeface="Arial"/>
                <a:ea typeface="Arial"/>
                <a:cs typeface="Arial"/>
                <a:sym typeface="Arial"/>
              </a:endParaRPr>
            </a:p>
          </p:txBody>
        </p:sp>
        <p:grpSp>
          <p:nvGrpSpPr>
            <p:cNvPr id="310" name="Google Shape;310;p12"/>
            <p:cNvGrpSpPr/>
            <p:nvPr/>
          </p:nvGrpSpPr>
          <p:grpSpPr>
            <a:xfrm>
              <a:off x="681070" y="2421584"/>
              <a:ext cx="2156358" cy="2402700"/>
              <a:chOff x="681070" y="2421584"/>
              <a:chExt cx="2156358" cy="2402700"/>
            </a:xfrm>
          </p:grpSpPr>
          <p:pic>
            <p:nvPicPr>
              <p:cNvPr descr="EEG (electroencephalogram) - Mayo Clinic" id="311" name="Google Shape;311;p12"/>
              <p:cNvPicPr preferRelativeResize="0"/>
              <p:nvPr/>
            </p:nvPicPr>
            <p:blipFill rotWithShape="1">
              <a:blip r:embed="rId7">
                <a:alphaModFix/>
              </a:blip>
              <a:srcRect b="11768" l="31892" r="14344" t="0"/>
              <a:stretch/>
            </p:blipFill>
            <p:spPr>
              <a:xfrm>
                <a:off x="886810" y="2548910"/>
                <a:ext cx="940617" cy="1096667"/>
              </a:xfrm>
              <a:prstGeom prst="rect">
                <a:avLst/>
              </a:prstGeom>
              <a:noFill/>
              <a:ln>
                <a:noFill/>
              </a:ln>
            </p:spPr>
          </p:pic>
          <p:pic>
            <p:nvPicPr>
              <p:cNvPr descr="Mitsar EEG System with WinEEG" id="312" name="Google Shape;312;p12"/>
              <p:cNvPicPr preferRelativeResize="0"/>
              <p:nvPr/>
            </p:nvPicPr>
            <p:blipFill rotWithShape="1">
              <a:blip r:embed="rId8">
                <a:alphaModFix/>
              </a:blip>
              <a:srcRect b="0" l="0" r="0" t="0"/>
              <a:stretch/>
            </p:blipFill>
            <p:spPr>
              <a:xfrm>
                <a:off x="1827425" y="2635573"/>
                <a:ext cx="1010003" cy="1010002"/>
              </a:xfrm>
              <a:prstGeom prst="rect">
                <a:avLst/>
              </a:prstGeom>
              <a:noFill/>
              <a:ln>
                <a:noFill/>
              </a:ln>
            </p:spPr>
          </p:pic>
          <p:sp>
            <p:nvSpPr>
              <p:cNvPr id="313" name="Google Shape;313;p12"/>
              <p:cNvSpPr/>
              <p:nvPr/>
            </p:nvSpPr>
            <p:spPr>
              <a:xfrm>
                <a:off x="681070" y="2421584"/>
                <a:ext cx="2074800" cy="2402700"/>
              </a:xfrm>
              <a:prstGeom prst="rect">
                <a:avLst/>
              </a:prstGeom>
              <a:noFill/>
              <a:ln cap="flat" cmpd="sng" w="127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 name="Google Shape;314;p12"/>
              <p:cNvSpPr txBox="1"/>
              <p:nvPr/>
            </p:nvSpPr>
            <p:spPr>
              <a:xfrm>
                <a:off x="838200" y="4174807"/>
                <a:ext cx="1917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Subject with EEG recording device (+amplifier)</a:t>
                </a:r>
                <a:endParaRPr b="0" i="0" sz="1400" u="none" cap="none" strike="noStrike">
                  <a:solidFill>
                    <a:srgbClr val="000000"/>
                  </a:solidFill>
                  <a:latin typeface="Arial"/>
                  <a:ea typeface="Arial"/>
                  <a:cs typeface="Arial"/>
                  <a:sym typeface="Arial"/>
                </a:endParaRPr>
              </a:p>
            </p:txBody>
          </p:sp>
        </p:grpSp>
      </p:grpSp>
      <p:grpSp>
        <p:nvGrpSpPr>
          <p:cNvPr id="315" name="Google Shape;315;p12"/>
          <p:cNvGrpSpPr/>
          <p:nvPr/>
        </p:nvGrpSpPr>
        <p:grpSpPr>
          <a:xfrm>
            <a:off x="6668909" y="1894947"/>
            <a:ext cx="2071800" cy="2766540"/>
            <a:chOff x="7734423" y="1799942"/>
            <a:chExt cx="2071800" cy="2766540"/>
          </a:xfrm>
        </p:grpSpPr>
        <p:sp>
          <p:nvSpPr>
            <p:cNvPr id="316" name="Google Shape;316;p12"/>
            <p:cNvSpPr/>
            <p:nvPr/>
          </p:nvSpPr>
          <p:spPr>
            <a:xfrm>
              <a:off x="7787187" y="2167082"/>
              <a:ext cx="1761300" cy="2399400"/>
            </a:xfrm>
            <a:prstGeom prst="rect">
              <a:avLst/>
            </a:prstGeom>
            <a:noFill/>
            <a:ln cap="flat" cmpd="sng" w="127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p12"/>
            <p:cNvSpPr txBox="1"/>
            <p:nvPr/>
          </p:nvSpPr>
          <p:spPr>
            <a:xfrm>
              <a:off x="7734423" y="1799942"/>
              <a:ext cx="2071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highlight>
                    <a:srgbClr val="C42133"/>
                  </a:highlight>
                  <a:latin typeface="Calibri"/>
                  <a:ea typeface="Calibri"/>
                  <a:cs typeface="Calibri"/>
                  <a:sym typeface="Calibri"/>
                </a:rPr>
                <a:t>3</a:t>
              </a:r>
              <a:r>
                <a:rPr b="1" i="0" lang="en-US" sz="1800" u="none" cap="none" strike="noStrike">
                  <a:solidFill>
                    <a:srgbClr val="C42133"/>
                  </a:solidFill>
                  <a:latin typeface="Calibri"/>
                  <a:ea typeface="Calibri"/>
                  <a:cs typeface="Calibri"/>
                  <a:sym typeface="Calibri"/>
                </a:rPr>
                <a:t>  Output Mapping</a:t>
              </a:r>
              <a:endParaRPr b="0" i="0" sz="1400" u="none" cap="none" strike="noStrike">
                <a:solidFill>
                  <a:srgbClr val="000000"/>
                </a:solidFill>
                <a:latin typeface="Arial"/>
                <a:ea typeface="Arial"/>
                <a:cs typeface="Arial"/>
                <a:sym typeface="Arial"/>
              </a:endParaRPr>
            </a:p>
          </p:txBody>
        </p:sp>
        <p:sp>
          <p:nvSpPr>
            <p:cNvPr id="318" name="Google Shape;318;p12"/>
            <p:cNvSpPr txBox="1"/>
            <p:nvPr/>
          </p:nvSpPr>
          <p:spPr>
            <a:xfrm>
              <a:off x="7818858" y="3617135"/>
              <a:ext cx="1693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Output from classifier is interpreted and send command to control external device</a:t>
              </a:r>
              <a:endParaRPr b="0" i="0" sz="1400" u="none" cap="none" strike="noStrike">
                <a:solidFill>
                  <a:srgbClr val="000000"/>
                </a:solidFill>
                <a:latin typeface="Arial"/>
                <a:ea typeface="Arial"/>
                <a:cs typeface="Arial"/>
                <a:sym typeface="Arial"/>
              </a:endParaRPr>
            </a:p>
          </p:txBody>
        </p:sp>
      </p:grpSp>
      <p:pic>
        <p:nvPicPr>
          <p:cNvPr descr="Left and Right! | Quizizz" id="319" name="Google Shape;319;p12"/>
          <p:cNvPicPr preferRelativeResize="0"/>
          <p:nvPr/>
        </p:nvPicPr>
        <p:blipFill rotWithShape="1">
          <a:blip r:embed="rId9">
            <a:alphaModFix/>
          </a:blip>
          <a:srcRect b="0" l="0" r="0" t="0"/>
          <a:stretch/>
        </p:blipFill>
        <p:spPr>
          <a:xfrm>
            <a:off x="6793424" y="2472832"/>
            <a:ext cx="1612985" cy="1123713"/>
          </a:xfrm>
          <a:prstGeom prst="rect">
            <a:avLst/>
          </a:prstGeom>
          <a:noFill/>
          <a:ln>
            <a:noFill/>
          </a:ln>
        </p:spPr>
      </p:pic>
      <p:grpSp>
        <p:nvGrpSpPr>
          <p:cNvPr id="320" name="Google Shape;320;p12"/>
          <p:cNvGrpSpPr/>
          <p:nvPr/>
        </p:nvGrpSpPr>
        <p:grpSpPr>
          <a:xfrm>
            <a:off x="2804750" y="1875400"/>
            <a:ext cx="4046700" cy="2786075"/>
            <a:chOff x="3711325" y="1857250"/>
            <a:chExt cx="4046700" cy="2786075"/>
          </a:xfrm>
        </p:grpSpPr>
        <p:grpSp>
          <p:nvGrpSpPr>
            <p:cNvPr id="321" name="Google Shape;321;p12"/>
            <p:cNvGrpSpPr/>
            <p:nvPr/>
          </p:nvGrpSpPr>
          <p:grpSpPr>
            <a:xfrm>
              <a:off x="3711325" y="1857250"/>
              <a:ext cx="4046700" cy="2786075"/>
              <a:chOff x="3880718" y="1789496"/>
              <a:chExt cx="4046700" cy="2786075"/>
            </a:xfrm>
          </p:grpSpPr>
          <p:sp>
            <p:nvSpPr>
              <p:cNvPr id="322" name="Google Shape;322;p12"/>
              <p:cNvSpPr/>
              <p:nvPr/>
            </p:nvSpPr>
            <p:spPr>
              <a:xfrm>
                <a:off x="3908767" y="2176171"/>
                <a:ext cx="3598200" cy="2399400"/>
              </a:xfrm>
              <a:prstGeom prst="rect">
                <a:avLst/>
              </a:prstGeom>
              <a:noFill/>
              <a:ln cap="flat" cmpd="sng" w="127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p12"/>
              <p:cNvSpPr txBox="1"/>
              <p:nvPr/>
            </p:nvSpPr>
            <p:spPr>
              <a:xfrm>
                <a:off x="3880718" y="1789496"/>
                <a:ext cx="4046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2</a:t>
                </a:r>
                <a:r>
                  <a:rPr b="1" i="0" lang="en-US" sz="2000" u="none" cap="none" strike="noStrike">
                    <a:solidFill>
                      <a:srgbClr val="C42133"/>
                    </a:solidFill>
                    <a:latin typeface="Calibri"/>
                    <a:ea typeface="Calibri"/>
                    <a:cs typeface="Calibri"/>
                    <a:sym typeface="Calibri"/>
                  </a:rPr>
                  <a:t> Automatic Feature Engineering</a:t>
                </a:r>
                <a:endParaRPr b="0" i="0" sz="1400" u="none" cap="none" strike="noStrike">
                  <a:solidFill>
                    <a:srgbClr val="000000"/>
                  </a:solidFill>
                  <a:latin typeface="Arial"/>
                  <a:ea typeface="Arial"/>
                  <a:cs typeface="Arial"/>
                  <a:sym typeface="Arial"/>
                </a:endParaRPr>
              </a:p>
            </p:txBody>
          </p:sp>
        </p:grpSp>
        <p:pic>
          <p:nvPicPr>
            <p:cNvPr id="324" name="Google Shape;324;p12"/>
            <p:cNvPicPr preferRelativeResize="0"/>
            <p:nvPr/>
          </p:nvPicPr>
          <p:blipFill rotWithShape="1">
            <a:blip r:embed="rId10">
              <a:alphaModFix/>
            </a:blip>
            <a:srcRect b="0" l="0" r="0" t="0"/>
            <a:stretch/>
          </p:blipFill>
          <p:spPr>
            <a:xfrm>
              <a:off x="4760051" y="2267074"/>
              <a:ext cx="1672600" cy="1672575"/>
            </a:xfrm>
            <a:prstGeom prst="rect">
              <a:avLst/>
            </a:prstGeom>
            <a:noFill/>
            <a:ln>
              <a:noFill/>
            </a:ln>
          </p:spPr>
        </p:pic>
        <p:sp>
          <p:nvSpPr>
            <p:cNvPr id="325" name="Google Shape;325;p12"/>
            <p:cNvSpPr txBox="1"/>
            <p:nvPr/>
          </p:nvSpPr>
          <p:spPr>
            <a:xfrm>
              <a:off x="3911999" y="4002450"/>
              <a:ext cx="336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Raw signal is fed to the DL model to perform a learning</a:t>
              </a:r>
              <a:endParaRPr b="0" i="0" sz="1400" u="none" cap="none" strike="noStrike">
                <a:solidFill>
                  <a:srgbClr val="000000"/>
                </a:solidFill>
                <a:latin typeface="Arial"/>
                <a:ea typeface="Arial"/>
                <a:cs typeface="Arial"/>
                <a:sym typeface="Arial"/>
              </a:endParaRPr>
            </a:p>
          </p:txBody>
        </p:sp>
      </p:grpSp>
      <p:sp>
        <p:nvSpPr>
          <p:cNvPr id="326" name="Google Shape;326;p12"/>
          <p:cNvSpPr/>
          <p:nvPr/>
        </p:nvSpPr>
        <p:spPr>
          <a:xfrm>
            <a:off x="8636575" y="4239850"/>
            <a:ext cx="3301500" cy="928200"/>
          </a:xfrm>
          <a:prstGeom prst="rect">
            <a:avLst/>
          </a:prstGeom>
          <a:noFill/>
          <a:ln cap="flat" cmpd="sng" w="19050">
            <a:solidFill>
              <a:srgbClr val="C421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3"/>
          <p:cNvSpPr txBox="1"/>
          <p:nvPr>
            <p:ph type="title"/>
          </p:nvPr>
        </p:nvSpPr>
        <p:spPr>
          <a:xfrm>
            <a:off x="6096000" y="748936"/>
            <a:ext cx="52578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Case Study of DL-BMI</a:t>
            </a:r>
            <a:endParaRPr/>
          </a:p>
        </p:txBody>
      </p:sp>
      <p:sp>
        <p:nvSpPr>
          <p:cNvPr id="332" name="Google Shape;332;p13"/>
          <p:cNvSpPr txBox="1"/>
          <p:nvPr>
            <p:ph idx="1" type="body"/>
          </p:nvPr>
        </p:nvSpPr>
        <p:spPr>
          <a:xfrm>
            <a:off x="6096000" y="2209436"/>
            <a:ext cx="5257800" cy="391885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C42133"/>
              </a:buClr>
              <a:buSzPts val="2400"/>
              <a:buNone/>
            </a:pPr>
            <a:r>
              <a:rPr b="1" lang="en-US" sz="2400">
                <a:solidFill>
                  <a:srgbClr val="C42133"/>
                </a:solidFill>
              </a:rPr>
              <a:t>Objective : </a:t>
            </a:r>
            <a:r>
              <a:rPr lang="en-US" sz="2000"/>
              <a:t>Create a DL model that distinguish grasping gesture of the subject using EEG signal </a:t>
            </a:r>
            <a:endParaRPr/>
          </a:p>
          <a:p>
            <a:pPr indent="-457200" lvl="0" marL="457200" rtl="0" algn="l">
              <a:lnSpc>
                <a:spcPct val="70000"/>
              </a:lnSpc>
              <a:spcBef>
                <a:spcPts val="1200"/>
              </a:spcBef>
              <a:spcAft>
                <a:spcPts val="0"/>
              </a:spcAft>
              <a:buClr>
                <a:schemeClr val="dk1"/>
              </a:buClr>
              <a:buSzPts val="2000"/>
              <a:buFont typeface="Calibri"/>
              <a:buAutoNum type="arabicPeriod"/>
            </a:pPr>
            <a:r>
              <a:rPr lang="en-US" sz="2000"/>
              <a:t>idle</a:t>
            </a:r>
            <a:endParaRPr/>
          </a:p>
          <a:p>
            <a:pPr indent="-457200" lvl="0" marL="457200" rtl="0" algn="l">
              <a:lnSpc>
                <a:spcPct val="70000"/>
              </a:lnSpc>
              <a:spcBef>
                <a:spcPts val="1200"/>
              </a:spcBef>
              <a:spcAft>
                <a:spcPts val="0"/>
              </a:spcAft>
              <a:buClr>
                <a:schemeClr val="dk1"/>
              </a:buClr>
              <a:buSzPts val="2000"/>
              <a:buFont typeface="Calibri"/>
              <a:buAutoNum type="arabicPeriod"/>
            </a:pPr>
            <a:r>
              <a:rPr lang="en-US" sz="2000"/>
              <a:t>3-fingers grasping</a:t>
            </a:r>
            <a:endParaRPr/>
          </a:p>
          <a:p>
            <a:pPr indent="-457200" lvl="0" marL="457200" rtl="0" algn="l">
              <a:lnSpc>
                <a:spcPct val="70000"/>
              </a:lnSpc>
              <a:spcBef>
                <a:spcPts val="1200"/>
              </a:spcBef>
              <a:spcAft>
                <a:spcPts val="0"/>
              </a:spcAft>
              <a:buClr>
                <a:schemeClr val="dk1"/>
              </a:buClr>
              <a:buSzPts val="2000"/>
              <a:buFont typeface="Calibri"/>
              <a:buAutoNum type="arabicPeriod"/>
            </a:pPr>
            <a:r>
              <a:rPr lang="en-US" sz="2000"/>
              <a:t>5-fingers grasping</a:t>
            </a:r>
            <a:endParaRPr/>
          </a:p>
          <a:p>
            <a:pPr indent="0" lvl="0" marL="0" rtl="0" algn="l">
              <a:lnSpc>
                <a:spcPct val="100000"/>
              </a:lnSpc>
              <a:spcBef>
                <a:spcPts val="1200"/>
              </a:spcBef>
              <a:spcAft>
                <a:spcPts val="0"/>
              </a:spcAft>
              <a:buClr>
                <a:schemeClr val="dk1"/>
              </a:buClr>
              <a:buSzPts val="2000"/>
              <a:buNone/>
            </a:pPr>
            <a:r>
              <a:t/>
            </a:r>
            <a:endParaRPr sz="2000"/>
          </a:p>
          <a:p>
            <a:pPr indent="-461963" lvl="0" marL="461963" rtl="0" algn="l">
              <a:lnSpc>
                <a:spcPct val="100000"/>
              </a:lnSpc>
              <a:spcBef>
                <a:spcPts val="600"/>
              </a:spcBef>
              <a:spcAft>
                <a:spcPts val="0"/>
              </a:spcAft>
              <a:buClr>
                <a:srgbClr val="C42133"/>
              </a:buClr>
              <a:buSzPts val="2000"/>
              <a:buFont typeface="Noto Sans Symbols"/>
              <a:buChar char="▪"/>
            </a:pPr>
            <a:r>
              <a:rPr b="1" lang="en-US" sz="2000"/>
              <a:t>Recording Device:</a:t>
            </a:r>
            <a:r>
              <a:rPr lang="en-US" sz="2000"/>
              <a:t> 	OpenBCI 8-channels</a:t>
            </a:r>
            <a:endParaRPr/>
          </a:p>
          <a:p>
            <a:pPr indent="-461963" lvl="0" marL="461963" rtl="0" algn="l">
              <a:lnSpc>
                <a:spcPct val="100000"/>
              </a:lnSpc>
              <a:spcBef>
                <a:spcPts val="600"/>
              </a:spcBef>
              <a:spcAft>
                <a:spcPts val="0"/>
              </a:spcAft>
              <a:buClr>
                <a:srgbClr val="C42133"/>
              </a:buClr>
              <a:buSzPts val="2000"/>
              <a:buFont typeface="Noto Sans Symbols"/>
              <a:buChar char="▪"/>
            </a:pPr>
            <a:r>
              <a:rPr b="1" lang="en-US" sz="2000"/>
              <a:t>OS:</a:t>
            </a:r>
            <a:r>
              <a:rPr lang="en-US" sz="2000"/>
              <a:t> 					Ubuntu 22.04 LTS</a:t>
            </a:r>
            <a:endParaRPr/>
          </a:p>
          <a:p>
            <a:pPr indent="-461963" lvl="0" marL="461963" rtl="0" algn="l">
              <a:lnSpc>
                <a:spcPct val="100000"/>
              </a:lnSpc>
              <a:spcBef>
                <a:spcPts val="600"/>
              </a:spcBef>
              <a:spcAft>
                <a:spcPts val="0"/>
              </a:spcAft>
              <a:buClr>
                <a:srgbClr val="C42133"/>
              </a:buClr>
              <a:buSzPts val="2000"/>
              <a:buFont typeface="Noto Sans Symbols"/>
              <a:buChar char="▪"/>
            </a:pPr>
            <a:r>
              <a:rPr b="1" lang="en-US" sz="2000"/>
              <a:t>Programming:</a:t>
            </a:r>
            <a:r>
              <a:rPr lang="en-US" sz="2000"/>
              <a:t> 		Python 3.10.12</a:t>
            </a:r>
            <a:endParaRPr/>
          </a:p>
        </p:txBody>
      </p:sp>
      <p:pic>
        <p:nvPicPr>
          <p:cNvPr descr="สถาบันเทคโนโลยีไทย-ญี่ปุ่น - วิกิพีเดีย" id="333" name="Google Shape;333;p13"/>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334" name="Google Shape;334;p13"/>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335" name="Google Shape;335;p13"/>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336" name="Google Shape;336;p13"/>
          <p:cNvCxnSpPr/>
          <p:nvPr/>
        </p:nvCxnSpPr>
        <p:spPr>
          <a:xfrm>
            <a:off x="6071335" y="1926453"/>
            <a:ext cx="5282465" cy="0"/>
          </a:xfrm>
          <a:prstGeom prst="straightConnector1">
            <a:avLst/>
          </a:prstGeom>
          <a:noFill/>
          <a:ln cap="flat" cmpd="sng" w="19050">
            <a:solidFill>
              <a:srgbClr val="C42133"/>
            </a:solidFill>
            <a:prstDash val="solid"/>
            <a:miter lim="800000"/>
            <a:headEnd len="sm" w="sm" type="none"/>
            <a:tailEnd len="sm" w="sm" type="none"/>
          </a:ln>
        </p:spPr>
      </p:cxnSp>
      <p:sp>
        <p:nvSpPr>
          <p:cNvPr id="337" name="Google Shape;337;p13"/>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8" name="Google Shape;338;p13"/>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339" name="Google Shape;339;p13"/>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340" name="Google Shape;340;p13"/>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pic>
        <p:nvPicPr>
          <p:cNvPr id="341" name="Google Shape;341;p13"/>
          <p:cNvPicPr preferRelativeResize="0"/>
          <p:nvPr/>
        </p:nvPicPr>
        <p:blipFill rotWithShape="1">
          <a:blip r:embed="rId6">
            <a:alphaModFix/>
          </a:blip>
          <a:srcRect b="0" l="0" r="0" t="0"/>
          <a:stretch/>
        </p:blipFill>
        <p:spPr>
          <a:xfrm>
            <a:off x="1485329" y="4049925"/>
            <a:ext cx="3319947" cy="2016646"/>
          </a:xfrm>
          <a:prstGeom prst="rect">
            <a:avLst/>
          </a:prstGeom>
          <a:noFill/>
          <a:ln>
            <a:noFill/>
          </a:ln>
        </p:spPr>
      </p:pic>
      <p:sp>
        <p:nvSpPr>
          <p:cNvPr id="342" name="Google Shape;342;p13"/>
          <p:cNvSpPr txBox="1"/>
          <p:nvPr/>
        </p:nvSpPr>
        <p:spPr>
          <a:xfrm>
            <a:off x="2242144" y="6066571"/>
            <a:ext cx="15186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Target gesture</a:t>
            </a:r>
            <a:endParaRPr b="0" i="0" sz="1400" u="none" cap="none" strike="noStrike">
              <a:solidFill>
                <a:srgbClr val="000000"/>
              </a:solidFill>
              <a:latin typeface="Arial"/>
              <a:ea typeface="Arial"/>
              <a:cs typeface="Arial"/>
              <a:sym typeface="Arial"/>
            </a:endParaRPr>
          </a:p>
        </p:txBody>
      </p:sp>
      <p:pic>
        <p:nvPicPr>
          <p:cNvPr descr="OpenBCI Launches New, Hackable Brain Computer Interface - Make:" id="343" name="Google Shape;343;p13"/>
          <p:cNvPicPr preferRelativeResize="0"/>
          <p:nvPr/>
        </p:nvPicPr>
        <p:blipFill rotWithShape="1">
          <a:blip r:embed="rId7">
            <a:alphaModFix/>
          </a:blip>
          <a:srcRect b="0" l="0" r="0" t="0"/>
          <a:stretch/>
        </p:blipFill>
        <p:spPr>
          <a:xfrm>
            <a:off x="838200" y="259828"/>
            <a:ext cx="4839121" cy="36293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OpenBCI Device</a:t>
            </a:r>
            <a:endParaRPr/>
          </a:p>
        </p:txBody>
      </p:sp>
      <p:pic>
        <p:nvPicPr>
          <p:cNvPr descr="สถาบันเทคโนโลยีไทย-ญี่ปุ่น - วิกิพีเดีย" id="349" name="Google Shape;349;p14"/>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350" name="Google Shape;350;p14"/>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351" name="Google Shape;351;p14"/>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352" name="Google Shape;352;p14"/>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353" name="Google Shape;353;p14"/>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1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355" name="Google Shape;355;p1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356" name="Google Shape;356;p14"/>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357" name="Google Shape;357;p14"/>
          <p:cNvPicPr preferRelativeResize="0"/>
          <p:nvPr/>
        </p:nvPicPr>
        <p:blipFill rotWithShape="1">
          <a:blip r:embed="rId6">
            <a:alphaModFix/>
          </a:blip>
          <a:srcRect b="0" l="0" r="0" t="0"/>
          <a:stretch/>
        </p:blipFill>
        <p:spPr>
          <a:xfrm>
            <a:off x="6804584" y="1688754"/>
            <a:ext cx="4455973" cy="3202882"/>
          </a:xfrm>
          <a:prstGeom prst="rect">
            <a:avLst/>
          </a:prstGeom>
          <a:noFill/>
          <a:ln>
            <a:noFill/>
          </a:ln>
        </p:spPr>
      </p:pic>
      <p:sp>
        <p:nvSpPr>
          <p:cNvPr id="358" name="Google Shape;358;p14"/>
          <p:cNvSpPr txBox="1"/>
          <p:nvPr/>
        </p:nvSpPr>
        <p:spPr>
          <a:xfrm>
            <a:off x="745709" y="1733171"/>
            <a:ext cx="6525300" cy="3201600"/>
          </a:xfrm>
          <a:prstGeom prst="rect">
            <a:avLst/>
          </a:prstGeom>
          <a:noFill/>
          <a:ln>
            <a:noFill/>
          </a:ln>
        </p:spPr>
        <p:txBody>
          <a:bodyPr anchorCtr="0" anchor="t" bIns="45700" lIns="91425" spcFirstLastPara="1" rIns="91425" wrap="square" tIns="45700">
            <a:spAutoFit/>
          </a:bodyPr>
          <a:lstStyle/>
          <a:p>
            <a:pPr indent="-461963" lvl="0" marL="461963" marR="0" rtl="0" algn="l">
              <a:lnSpc>
                <a:spcPct val="100000"/>
              </a:lnSpc>
              <a:spcBef>
                <a:spcPts val="0"/>
              </a:spcBef>
              <a:spcAft>
                <a:spcPts val="0"/>
              </a:spcAft>
              <a:buClr>
                <a:srgbClr val="C42133"/>
              </a:buClr>
              <a:buSzPts val="1800"/>
              <a:buFont typeface="Noto Sans Symbols"/>
              <a:buChar char="▪"/>
            </a:pPr>
            <a:r>
              <a:rPr b="1" i="0" lang="en-US" sz="1800" u="none" cap="none" strike="noStrike">
                <a:solidFill>
                  <a:schemeClr val="dk1"/>
                </a:solidFill>
                <a:latin typeface="Calibri"/>
                <a:ea typeface="Calibri"/>
                <a:cs typeface="Calibri"/>
                <a:sym typeface="Calibri"/>
              </a:rPr>
              <a:t>Sampling Rate:</a:t>
            </a:r>
            <a:r>
              <a:rPr b="0" i="0" lang="en-US" sz="1800" u="none" cap="none" strike="noStrike">
                <a:solidFill>
                  <a:schemeClr val="dk1"/>
                </a:solidFill>
                <a:latin typeface="Calibri"/>
                <a:ea typeface="Calibri"/>
                <a:cs typeface="Calibri"/>
                <a:sym typeface="Calibri"/>
              </a:rPr>
              <a:t> 		250Hz (standalone)</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60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125Hz (Daisy module connected)</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600"/>
              </a:spcBef>
              <a:spcAft>
                <a:spcPts val="0"/>
              </a:spcAft>
              <a:buClr>
                <a:srgbClr val="C42133"/>
              </a:buClr>
              <a:buSzPts val="1800"/>
              <a:buFont typeface="Noto Sans Symbols"/>
              <a:buChar char="▪"/>
            </a:pPr>
            <a:r>
              <a:rPr b="1" i="0" lang="en-US" sz="1800" u="none" cap="none" strike="noStrike">
                <a:solidFill>
                  <a:schemeClr val="dk1"/>
                </a:solidFill>
                <a:latin typeface="Calibri"/>
                <a:ea typeface="Calibri"/>
                <a:cs typeface="Calibri"/>
                <a:sym typeface="Calibri"/>
              </a:rPr>
              <a:t>Number of Channels:</a:t>
            </a:r>
            <a:r>
              <a:rPr b="0" i="0" lang="en-US" sz="1800" u="none" cap="none" strike="noStrike">
                <a:solidFill>
                  <a:schemeClr val="dk1"/>
                </a:solidFill>
                <a:latin typeface="Calibri"/>
                <a:ea typeface="Calibri"/>
                <a:cs typeface="Calibri"/>
                <a:sym typeface="Calibri"/>
              </a:rPr>
              <a:t> 	8 (standalone)</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60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16 (Daisy module connected)</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600"/>
              </a:spcBef>
              <a:spcAft>
                <a:spcPts val="0"/>
              </a:spcAft>
              <a:buClr>
                <a:srgbClr val="C42133"/>
              </a:buClr>
              <a:buSzPts val="1800"/>
              <a:buFont typeface="Noto Sans Symbols"/>
              <a:buChar char="▪"/>
            </a:pPr>
            <a:r>
              <a:rPr b="1" i="0" lang="en-US" sz="1800" u="none" cap="none" strike="noStrike">
                <a:solidFill>
                  <a:schemeClr val="dk1"/>
                </a:solidFill>
                <a:latin typeface="Calibri"/>
                <a:ea typeface="Calibri"/>
                <a:cs typeface="Calibri"/>
                <a:sym typeface="Calibri"/>
              </a:rPr>
              <a:t>Electrode Type:</a:t>
            </a:r>
            <a:r>
              <a:rPr b="0" i="0" lang="en-US" sz="1800" u="none" cap="none" strike="noStrike">
                <a:solidFill>
                  <a:schemeClr val="dk1"/>
                </a:solidFill>
                <a:latin typeface="Calibri"/>
                <a:ea typeface="Calibri"/>
                <a:cs typeface="Calibri"/>
                <a:sym typeface="Calibri"/>
              </a:rPr>
              <a:t> 		Dry</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600"/>
              </a:spcBef>
              <a:spcAft>
                <a:spcPts val="0"/>
              </a:spcAft>
              <a:buClr>
                <a:srgbClr val="C42133"/>
              </a:buClr>
              <a:buSzPts val="1800"/>
              <a:buFont typeface="Noto Sans Symbols"/>
              <a:buChar char="▪"/>
            </a:pPr>
            <a:r>
              <a:rPr b="1" i="0" lang="en-US" sz="1800" u="none" cap="none" strike="noStrike">
                <a:solidFill>
                  <a:schemeClr val="dk1"/>
                </a:solidFill>
                <a:latin typeface="Calibri"/>
                <a:ea typeface="Calibri"/>
                <a:cs typeface="Calibri"/>
                <a:sym typeface="Calibri"/>
              </a:rPr>
              <a:t>Electrode Location:</a:t>
            </a:r>
            <a:r>
              <a:rPr b="0" i="0" lang="en-US" sz="1800" u="none" cap="none" strike="noStrike">
                <a:solidFill>
                  <a:schemeClr val="dk1"/>
                </a:solidFill>
                <a:latin typeface="Calibri"/>
                <a:ea typeface="Calibri"/>
                <a:cs typeface="Calibri"/>
                <a:sym typeface="Calibri"/>
              </a:rPr>
              <a:t>		Standard 10-20 System</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600"/>
              </a:spcBef>
              <a:spcAft>
                <a:spcPts val="0"/>
              </a:spcAft>
              <a:buClr>
                <a:srgbClr val="C42133"/>
              </a:buClr>
              <a:buSzPts val="1800"/>
              <a:buFont typeface="Noto Sans Symbols"/>
              <a:buChar char="▪"/>
            </a:pPr>
            <a:r>
              <a:rPr b="1" i="0" lang="en-US" sz="1800" u="none" cap="none" strike="noStrike">
                <a:solidFill>
                  <a:schemeClr val="dk1"/>
                </a:solidFill>
                <a:latin typeface="Calibri"/>
                <a:ea typeface="Calibri"/>
                <a:cs typeface="Calibri"/>
                <a:sym typeface="Calibri"/>
              </a:rPr>
              <a:t>Interface:	</a:t>
            </a:r>
            <a:r>
              <a:rPr b="0" i="0" lang="en-US" sz="1800" u="none" cap="none" strike="noStrike">
                <a:solidFill>
                  <a:schemeClr val="dk1"/>
                </a:solidFill>
                <a:latin typeface="Calibri"/>
                <a:ea typeface="Calibri"/>
                <a:cs typeface="Calibri"/>
                <a:sym typeface="Calibri"/>
              </a:rPr>
              <a:t>		BLE 4.0</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600"/>
              </a:spcBef>
              <a:spcAft>
                <a:spcPts val="0"/>
              </a:spcAft>
              <a:buClr>
                <a:srgbClr val="C42133"/>
              </a:buClr>
              <a:buSzPts val="1800"/>
              <a:buFont typeface="Noto Sans Symbols"/>
              <a:buChar char="▪"/>
            </a:pPr>
            <a:r>
              <a:rPr b="1" i="0" lang="en-US" sz="1800" u="none" cap="none" strike="noStrike">
                <a:solidFill>
                  <a:schemeClr val="dk1"/>
                </a:solidFill>
                <a:latin typeface="Calibri"/>
                <a:ea typeface="Calibri"/>
                <a:cs typeface="Calibri"/>
                <a:sym typeface="Calibri"/>
              </a:rPr>
              <a:t>Sync/Recording Lib		</a:t>
            </a:r>
            <a:r>
              <a:rPr b="0" i="0" lang="en-US" sz="1800" u="none" cap="none" strike="noStrike">
                <a:solidFill>
                  <a:schemeClr val="dk1"/>
                </a:solidFill>
                <a:latin typeface="Calibri"/>
                <a:ea typeface="Calibri"/>
                <a:cs typeface="Calibri"/>
                <a:sym typeface="Calibri"/>
              </a:rPr>
              <a:t>Lab Streaming Layer (LSL)</a:t>
            </a:r>
            <a:endParaRPr b="0" i="0" sz="1400" u="none" cap="none" strike="noStrike">
              <a:solidFill>
                <a:srgbClr val="000000"/>
              </a:solidFill>
              <a:latin typeface="Arial"/>
              <a:ea typeface="Arial"/>
              <a:cs typeface="Arial"/>
              <a:sym typeface="Arial"/>
            </a:endParaRPr>
          </a:p>
          <a:p>
            <a:pPr indent="0" lvl="5" marL="2286000" marR="0" rtl="0" algn="l">
              <a:lnSpc>
                <a:spcPct val="100000"/>
              </a:lnSpc>
              <a:spcBef>
                <a:spcPts val="60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BrainFlow</a:t>
            </a:r>
            <a:endParaRPr b="0" i="0" sz="1400" u="none" cap="none" strike="noStrike">
              <a:solidFill>
                <a:srgbClr val="000000"/>
              </a:solidFill>
              <a:latin typeface="Arial"/>
              <a:ea typeface="Arial"/>
              <a:cs typeface="Arial"/>
              <a:sym typeface="Arial"/>
            </a:endParaRPr>
          </a:p>
        </p:txBody>
      </p:sp>
      <p:pic>
        <p:nvPicPr>
          <p:cNvPr id="359" name="Google Shape;359;p14"/>
          <p:cNvPicPr preferRelativeResize="0"/>
          <p:nvPr/>
        </p:nvPicPr>
        <p:blipFill rotWithShape="1">
          <a:blip r:embed="rId7">
            <a:alphaModFix/>
          </a:blip>
          <a:srcRect b="0" l="0" r="0" t="0"/>
          <a:stretch/>
        </p:blipFill>
        <p:spPr>
          <a:xfrm>
            <a:off x="10232072" y="4558449"/>
            <a:ext cx="1863369" cy="1863369"/>
          </a:xfrm>
          <a:prstGeom prst="rect">
            <a:avLst/>
          </a:prstGeom>
          <a:noFill/>
          <a:ln>
            <a:noFill/>
          </a:ln>
        </p:spPr>
      </p:pic>
      <p:pic>
        <p:nvPicPr>
          <p:cNvPr id="360" name="Google Shape;360;p14"/>
          <p:cNvPicPr preferRelativeResize="0"/>
          <p:nvPr/>
        </p:nvPicPr>
        <p:blipFill rotWithShape="1">
          <a:blip r:embed="rId8">
            <a:alphaModFix/>
          </a:blip>
          <a:srcRect b="0" l="0" r="0" t="0"/>
          <a:stretch/>
        </p:blipFill>
        <p:spPr>
          <a:xfrm>
            <a:off x="8153400" y="4915726"/>
            <a:ext cx="2118288" cy="1323930"/>
          </a:xfrm>
          <a:prstGeom prst="rect">
            <a:avLst/>
          </a:prstGeom>
          <a:noFill/>
          <a:ln>
            <a:noFill/>
          </a:ln>
        </p:spPr>
      </p:pic>
      <p:pic>
        <p:nvPicPr>
          <p:cNvPr id="361" name="Google Shape;361;p14"/>
          <p:cNvPicPr preferRelativeResize="0"/>
          <p:nvPr/>
        </p:nvPicPr>
        <p:blipFill rotWithShape="1">
          <a:blip r:embed="rId9">
            <a:alphaModFix/>
          </a:blip>
          <a:srcRect b="0" l="0" r="0" t="0"/>
          <a:stretch/>
        </p:blipFill>
        <p:spPr>
          <a:xfrm>
            <a:off x="6804584" y="5014897"/>
            <a:ext cx="1323930" cy="13239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Deep Learning and Visualization  Library for BMI</a:t>
            </a:r>
            <a:endParaRPr/>
          </a:p>
        </p:txBody>
      </p:sp>
      <p:pic>
        <p:nvPicPr>
          <p:cNvPr descr="สถาบันเทคโนโลยีไทย-ญี่ปุ่น - วิกิพีเดีย" id="367" name="Google Shape;367;p15"/>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368" name="Google Shape;368;p15"/>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369" name="Google Shape;369;p15"/>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370" name="Google Shape;370;p15"/>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371" name="Google Shape;371;p15"/>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2" name="Google Shape;372;p1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373" name="Google Shape;373;p1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374" name="Google Shape;374;p15"/>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375" name="Google Shape;375;p15"/>
          <p:cNvSpPr txBox="1"/>
          <p:nvPr/>
        </p:nvSpPr>
        <p:spPr>
          <a:xfrm>
            <a:off x="838199" y="1718868"/>
            <a:ext cx="10435500" cy="434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600"/>
              </a:spcBef>
              <a:spcAft>
                <a:spcPts val="0"/>
              </a:spcAft>
              <a:buClr>
                <a:srgbClr val="000000"/>
              </a:buClr>
              <a:buSzPts val="2100"/>
              <a:buFont typeface="Arial"/>
              <a:buNone/>
            </a:pPr>
            <a:r>
              <a:rPr b="1" i="0" lang="en-US" sz="2100" u="none" cap="none" strike="noStrike">
                <a:solidFill>
                  <a:schemeClr val="lt1"/>
                </a:solidFill>
                <a:highlight>
                  <a:srgbClr val="C42133"/>
                </a:highlight>
                <a:latin typeface="Calibri"/>
                <a:ea typeface="Calibri"/>
                <a:cs typeface="Calibri"/>
                <a:sym typeface="Calibri"/>
              </a:rPr>
              <a:t>Basic computation and visualization</a:t>
            </a:r>
            <a:endParaRPr b="0" i="0" sz="15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C42133"/>
              </a:buClr>
              <a:buSzPts val="2100"/>
              <a:buFont typeface="Noto Sans Symbols"/>
              <a:buChar char="▪"/>
            </a:pPr>
            <a:r>
              <a:rPr b="0" i="0" lang="en-US" sz="2100" u="none" cap="none" strike="noStrike">
                <a:solidFill>
                  <a:schemeClr val="dk1"/>
                </a:solidFill>
                <a:latin typeface="Calibri"/>
                <a:ea typeface="Calibri"/>
                <a:cs typeface="Calibri"/>
                <a:sym typeface="Calibri"/>
              </a:rPr>
              <a:t>NumPy – Vector/Matrix Numeric computation  library for Python</a:t>
            </a:r>
            <a:endParaRPr b="0" i="0" sz="15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C42133"/>
              </a:buClr>
              <a:buSzPts val="2100"/>
              <a:buFont typeface="Noto Sans Symbols"/>
              <a:buChar char="▪"/>
            </a:pPr>
            <a:r>
              <a:rPr b="0" i="0" lang="en-US" sz="2100" u="none" cap="none" strike="noStrike">
                <a:solidFill>
                  <a:schemeClr val="dk1"/>
                </a:solidFill>
                <a:latin typeface="Calibri"/>
                <a:ea typeface="Calibri"/>
                <a:cs typeface="Calibri"/>
                <a:sym typeface="Calibri"/>
              </a:rPr>
              <a:t>Matplotlib – Plotting library</a:t>
            </a:r>
            <a:endParaRPr b="0" i="0" sz="15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C42133"/>
              </a:buClr>
              <a:buSzPts val="2100"/>
              <a:buFont typeface="Noto Sans Symbols"/>
              <a:buChar char="▪"/>
            </a:pPr>
            <a:r>
              <a:rPr b="0" i="0" lang="en-US" sz="2100" u="none" cap="none" strike="noStrike">
                <a:solidFill>
                  <a:schemeClr val="dk1"/>
                </a:solidFill>
                <a:latin typeface="Calibri"/>
                <a:ea typeface="Calibri"/>
                <a:cs typeface="Calibri"/>
                <a:sym typeface="Calibri"/>
              </a:rPr>
              <a:t>SciPy – Scientific computation (e.g. filter) in Python</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100"/>
              <a:buFont typeface="Arial"/>
              <a:buNone/>
            </a:pPr>
            <a:r>
              <a:rPr b="1" i="0" lang="en-US" sz="2100" u="none" cap="none" strike="noStrike">
                <a:solidFill>
                  <a:schemeClr val="lt1"/>
                </a:solidFill>
                <a:highlight>
                  <a:srgbClr val="C42133"/>
                </a:highlight>
                <a:latin typeface="Calibri"/>
                <a:ea typeface="Calibri"/>
                <a:cs typeface="Calibri"/>
                <a:sym typeface="Calibri"/>
              </a:rPr>
              <a:t>Neuro-Physiological signal Processing </a:t>
            </a:r>
            <a:endParaRPr b="0" i="0" sz="2100" u="none" cap="none" strike="noStrike">
              <a:solidFill>
                <a:schemeClr val="dk1"/>
              </a:solidFill>
              <a:latin typeface="Calibri"/>
              <a:ea typeface="Calibri"/>
              <a:cs typeface="Calibri"/>
              <a:sym typeface="Calibri"/>
            </a:endParaRPr>
          </a:p>
          <a:p>
            <a:pPr indent="-285750" lvl="0" marL="285750" marR="0" rtl="0" algn="l">
              <a:lnSpc>
                <a:spcPct val="100000"/>
              </a:lnSpc>
              <a:spcBef>
                <a:spcPts val="600"/>
              </a:spcBef>
              <a:spcAft>
                <a:spcPts val="0"/>
              </a:spcAft>
              <a:buClr>
                <a:srgbClr val="C42133"/>
              </a:buClr>
              <a:buSzPts val="2100"/>
              <a:buFont typeface="Noto Sans Symbols"/>
              <a:buChar char="▪"/>
            </a:pPr>
            <a:r>
              <a:rPr b="0" i="0" lang="en-US" sz="2100" u="none" cap="none" strike="noStrike">
                <a:solidFill>
                  <a:schemeClr val="dk1"/>
                </a:solidFill>
                <a:latin typeface="Calibri"/>
                <a:ea typeface="Calibri"/>
                <a:cs typeface="Calibri"/>
                <a:sym typeface="Calibri"/>
              </a:rPr>
              <a:t>MNE</a:t>
            </a:r>
            <a:endParaRPr b="0" i="0" sz="15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C42133"/>
              </a:buClr>
              <a:buSzPts val="2100"/>
              <a:buFont typeface="Noto Sans Symbols"/>
              <a:buChar char="▪"/>
            </a:pPr>
            <a:r>
              <a:rPr b="0" i="0" lang="en-US" sz="2100" u="none" cap="none" strike="noStrike">
                <a:solidFill>
                  <a:schemeClr val="dk1"/>
                </a:solidFill>
                <a:latin typeface="Calibri"/>
                <a:ea typeface="Calibri"/>
                <a:cs typeface="Calibri"/>
                <a:sym typeface="Calibri"/>
              </a:rPr>
              <a:t>Torcheeg</a:t>
            </a:r>
            <a:endParaRPr b="0" i="0" sz="2100" u="none" cap="none" strike="noStrike">
              <a:solidFill>
                <a:schemeClr val="dk1"/>
              </a:solidFill>
              <a:latin typeface="Calibri"/>
              <a:ea typeface="Calibri"/>
              <a:cs typeface="Calibri"/>
              <a:sym typeface="Calibri"/>
            </a:endParaRPr>
          </a:p>
          <a:p>
            <a:pPr indent="-285750" lvl="0" marL="285750" marR="0" rtl="0" algn="l">
              <a:lnSpc>
                <a:spcPct val="100000"/>
              </a:lnSpc>
              <a:spcBef>
                <a:spcPts val="600"/>
              </a:spcBef>
              <a:spcAft>
                <a:spcPts val="0"/>
              </a:spcAft>
              <a:buClr>
                <a:srgbClr val="C42133"/>
              </a:buClr>
              <a:buSzPts val="2100"/>
              <a:buFont typeface="Noto Sans Symbols"/>
              <a:buChar char="▪"/>
            </a:pPr>
            <a:r>
              <a:rPr b="0" i="0" lang="en-US" sz="2100" u="none" cap="none" strike="noStrike">
                <a:solidFill>
                  <a:schemeClr val="dk1"/>
                </a:solidFill>
                <a:latin typeface="Calibri"/>
                <a:ea typeface="Calibri"/>
                <a:cs typeface="Calibri"/>
                <a:sym typeface="Calibri"/>
              </a:rPr>
              <a:t>PyLSL (require installation of LSL library)</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100"/>
              <a:buFont typeface="Arial"/>
              <a:buNone/>
            </a:pPr>
            <a:r>
              <a:rPr b="1" i="0" lang="en-US" sz="2100" u="none" cap="none" strike="noStrike">
                <a:solidFill>
                  <a:schemeClr val="lt1"/>
                </a:solidFill>
                <a:highlight>
                  <a:srgbClr val="C42133"/>
                </a:highlight>
                <a:latin typeface="Calibri"/>
                <a:ea typeface="Calibri"/>
                <a:cs typeface="Calibri"/>
                <a:sym typeface="Calibri"/>
              </a:rPr>
              <a:t>Deep Learning Library</a:t>
            </a:r>
            <a:endParaRPr b="0" i="0" sz="15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C42133"/>
              </a:buClr>
              <a:buSzPts val="2100"/>
              <a:buFont typeface="Noto Sans Symbols"/>
              <a:buChar char="▪"/>
            </a:pPr>
            <a:r>
              <a:rPr b="0" i="0" lang="en-US" sz="2100" u="none" cap="none" strike="noStrike">
                <a:solidFill>
                  <a:schemeClr val="dk1"/>
                </a:solidFill>
                <a:latin typeface="Calibri"/>
                <a:ea typeface="Calibri"/>
                <a:cs typeface="Calibri"/>
                <a:sym typeface="Calibri"/>
              </a:rPr>
              <a:t>PyTorch</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Python Deep Learning setup</a:t>
            </a:r>
            <a:endParaRPr/>
          </a:p>
        </p:txBody>
      </p:sp>
      <p:pic>
        <p:nvPicPr>
          <p:cNvPr descr="สถาบันเทคโนโลยีไทย-ญี่ปุ่น - วิกิพีเดีย" id="381" name="Google Shape;381;p16"/>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382" name="Google Shape;382;p16"/>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383" name="Google Shape;383;p16"/>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384" name="Google Shape;384;p16"/>
          <p:cNvSpPr txBox="1"/>
          <p:nvPr/>
        </p:nvSpPr>
        <p:spPr>
          <a:xfrm>
            <a:off x="757972" y="1746187"/>
            <a:ext cx="1051560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1:  Install Python environment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Ubuntu 22.04 LTS has Python 3.10.12 pre-installed, but essential tools for development must be manually install.</a:t>
            </a:r>
            <a:endParaRPr b="0" i="0" sz="1400" u="none" cap="none" strike="noStrike">
              <a:solidFill>
                <a:srgbClr val="000000"/>
              </a:solidFill>
              <a:latin typeface="Arial"/>
              <a:ea typeface="Arial"/>
              <a:cs typeface="Arial"/>
              <a:sym typeface="Arial"/>
            </a:endParaRPr>
          </a:p>
        </p:txBody>
      </p:sp>
      <p:cxnSp>
        <p:nvCxnSpPr>
          <p:cNvPr id="385" name="Google Shape;385;p16"/>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386" name="Google Shape;386;p16"/>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16"/>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solidFill>
                <a:schemeClr val="lt1"/>
              </a:solidFill>
            </a:endParaRPr>
          </a:p>
        </p:txBody>
      </p:sp>
      <p:sp>
        <p:nvSpPr>
          <p:cNvPr id="388" name="Google Shape;388;p1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389" name="Google Shape;389;p16"/>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390" name="Google Shape;390;p16"/>
          <p:cNvSpPr txBox="1"/>
          <p:nvPr/>
        </p:nvSpPr>
        <p:spPr>
          <a:xfrm>
            <a:off x="862865" y="2755793"/>
            <a:ext cx="10515600" cy="584775"/>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sudo apt update &amp;&amp; sudo apt upgrade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sudo apt-get install python3-pip python3-dev</a:t>
            </a:r>
            <a:endParaRPr b="1" i="0" sz="18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NumPy Scipy Matploblib</a:t>
            </a:r>
            <a:endParaRPr sz="4000"/>
          </a:p>
        </p:txBody>
      </p:sp>
      <p:pic>
        <p:nvPicPr>
          <p:cNvPr descr="สถาบันเทคโนโลยีไทย-ญี่ปุ่น - วิกิพีเดีย" id="396" name="Google Shape;396;p17"/>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397" name="Google Shape;397;p17"/>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398" name="Google Shape;398;p17"/>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399" name="Google Shape;399;p17"/>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400" name="Google Shape;400;p17"/>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1" name="Google Shape;401;p17"/>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402" name="Google Shape;402;p1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403" name="Google Shape;403;p17"/>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404" name="Google Shape;404;p17"/>
          <p:cNvSpPr txBox="1"/>
          <p:nvPr/>
        </p:nvSpPr>
        <p:spPr>
          <a:xfrm>
            <a:off x="838200" y="2818583"/>
            <a:ext cx="10435372"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pip3 install numpy scipy matplotlib opencv-python</a:t>
            </a:r>
            <a:endParaRPr b="0" i="0" sz="1400" u="none" cap="none" strike="noStrike">
              <a:solidFill>
                <a:srgbClr val="000000"/>
              </a:solidFill>
              <a:latin typeface="Arial"/>
              <a:ea typeface="Arial"/>
              <a:cs typeface="Arial"/>
              <a:sym typeface="Arial"/>
            </a:endParaRPr>
          </a:p>
        </p:txBody>
      </p:sp>
      <p:pic>
        <p:nvPicPr>
          <p:cNvPr descr="Scientific Programming | Chapter 3 : Numpy, Scipy and Matplotlib | by  Simone Azeglio | MLJC | Medium" id="405" name="Google Shape;405;p17"/>
          <p:cNvPicPr preferRelativeResize="0"/>
          <p:nvPr/>
        </p:nvPicPr>
        <p:blipFill rotWithShape="1">
          <a:blip r:embed="rId6">
            <a:alphaModFix/>
          </a:blip>
          <a:srcRect b="0" l="0" r="0" t="0"/>
          <a:stretch/>
        </p:blipFill>
        <p:spPr>
          <a:xfrm>
            <a:off x="4178345" y="3562708"/>
            <a:ext cx="4535298" cy="2549924"/>
          </a:xfrm>
          <a:prstGeom prst="rect">
            <a:avLst/>
          </a:prstGeom>
          <a:noFill/>
          <a:ln>
            <a:noFill/>
          </a:ln>
        </p:spPr>
      </p:pic>
      <p:sp>
        <p:nvSpPr>
          <p:cNvPr id="406" name="Google Shape;406;p17"/>
          <p:cNvSpPr txBox="1"/>
          <p:nvPr/>
        </p:nvSpPr>
        <p:spPr>
          <a:xfrm>
            <a:off x="757972" y="1746187"/>
            <a:ext cx="10515600"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2:  Install essential library for computation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Make sure that you are using the system’s python3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MNE</a:t>
            </a:r>
            <a:endParaRPr/>
          </a:p>
        </p:txBody>
      </p:sp>
      <p:pic>
        <p:nvPicPr>
          <p:cNvPr descr="สถาบันเทคโนโลยีไทย-ญี่ปุ่น - วิกิพีเดีย" id="412" name="Google Shape;412;p18"/>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413" name="Google Shape;413;p18"/>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414" name="Google Shape;414;p18"/>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415" name="Google Shape;415;p18"/>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416" name="Google Shape;416;p18"/>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7" name="Google Shape;417;p18"/>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418" name="Google Shape;418;p1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419" name="Google Shape;419;p18"/>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420" name="Google Shape;420;p18"/>
          <p:cNvSpPr txBox="1"/>
          <p:nvPr/>
        </p:nvSpPr>
        <p:spPr>
          <a:xfrm>
            <a:off x="6929207" y="6289038"/>
            <a:ext cx="244838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chemeClr val="dk1"/>
                </a:solidFill>
                <a:latin typeface="Calibri"/>
                <a:ea typeface="Calibri"/>
                <a:cs typeface="Calibri"/>
                <a:sym typeface="Calibri"/>
              </a:rPr>
              <a:t>https://mne.tools/stable/index.html</a:t>
            </a:r>
            <a:endParaRPr b="0" i="0" sz="1400" u="none" cap="none" strike="noStrike">
              <a:solidFill>
                <a:srgbClr val="000000"/>
              </a:solidFill>
              <a:latin typeface="Arial"/>
              <a:ea typeface="Arial"/>
              <a:cs typeface="Arial"/>
              <a:sym typeface="Arial"/>
            </a:endParaRPr>
          </a:p>
        </p:txBody>
      </p:sp>
      <p:sp>
        <p:nvSpPr>
          <p:cNvPr id="421" name="Google Shape;421;p18"/>
          <p:cNvSpPr txBox="1"/>
          <p:nvPr/>
        </p:nvSpPr>
        <p:spPr>
          <a:xfrm>
            <a:off x="838200" y="2818583"/>
            <a:ext cx="10435372"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pip3 install mne</a:t>
            </a:r>
            <a:endParaRPr b="1" i="0" sz="1800" u="none" cap="none" strike="noStrike">
              <a:solidFill>
                <a:schemeClr val="dk1"/>
              </a:solidFill>
              <a:latin typeface="Courier New"/>
              <a:ea typeface="Courier New"/>
              <a:cs typeface="Courier New"/>
              <a:sym typeface="Courier New"/>
            </a:endParaRPr>
          </a:p>
        </p:txBody>
      </p:sp>
      <p:sp>
        <p:nvSpPr>
          <p:cNvPr id="422" name="Google Shape;422;p18"/>
          <p:cNvSpPr txBox="1"/>
          <p:nvPr/>
        </p:nvSpPr>
        <p:spPr>
          <a:xfrm>
            <a:off x="757972" y="1746187"/>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3:  Install neuro-physiological library</a:t>
            </a:r>
            <a:endParaRPr b="0" i="0" sz="1400" u="none" cap="none" strike="noStrike">
              <a:solidFill>
                <a:srgbClr val="000000"/>
              </a:solidFill>
              <a:latin typeface="Arial"/>
              <a:ea typeface="Arial"/>
              <a:cs typeface="Arial"/>
              <a:sym typeface="Arial"/>
            </a:endParaRPr>
          </a:p>
        </p:txBody>
      </p:sp>
      <p:pic>
        <p:nvPicPr>
          <p:cNvPr id="423" name="Google Shape;423;p18"/>
          <p:cNvPicPr preferRelativeResize="0"/>
          <p:nvPr/>
        </p:nvPicPr>
        <p:blipFill rotWithShape="1">
          <a:blip r:embed="rId6">
            <a:alphaModFix/>
          </a:blip>
          <a:srcRect b="0" l="0" r="0" t="0"/>
          <a:stretch/>
        </p:blipFill>
        <p:spPr>
          <a:xfrm>
            <a:off x="6980971" y="1690688"/>
            <a:ext cx="4453057" cy="45828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PyTorch and Torcheeg</a:t>
            </a:r>
            <a:endParaRPr sz="4000"/>
          </a:p>
        </p:txBody>
      </p:sp>
      <p:pic>
        <p:nvPicPr>
          <p:cNvPr descr="สถาบันเทคโนโลยีไทย-ญี่ปุ่น - วิกิพีเดีย" id="429" name="Google Shape;429;p19"/>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430" name="Google Shape;430;p19"/>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431" name="Google Shape;431;p19"/>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432" name="Google Shape;432;p19"/>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433" name="Google Shape;433;p19"/>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19"/>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435" name="Google Shape;435;p1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436" name="Google Shape;436;p19"/>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437" name="Google Shape;437;p19"/>
          <p:cNvSpPr txBox="1"/>
          <p:nvPr/>
        </p:nvSpPr>
        <p:spPr>
          <a:xfrm>
            <a:off x="838200" y="2818583"/>
            <a:ext cx="10435372" cy="1477328"/>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pip3 install torch torchvision torchaudio --index-url https://download.pytorch.org/whl/cu118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pip3 install torcheeg</a:t>
            </a:r>
            <a:endParaRPr b="1"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ourier New"/>
              <a:ea typeface="Courier New"/>
              <a:cs typeface="Courier New"/>
              <a:sym typeface="Courier New"/>
            </a:endParaRPr>
          </a:p>
        </p:txBody>
      </p:sp>
      <p:sp>
        <p:nvSpPr>
          <p:cNvPr id="438" name="Google Shape;438;p19"/>
          <p:cNvSpPr txBox="1"/>
          <p:nvPr/>
        </p:nvSpPr>
        <p:spPr>
          <a:xfrm>
            <a:off x="757972" y="1746187"/>
            <a:ext cx="105156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4:  Install Deep Learning framework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Please visit PyTorch website for the latest stable installation command. For using Cuda (GPU acceleration) pre-requisite NVIDIA driver may required,</a:t>
            </a:r>
            <a:endParaRPr b="0" i="0" sz="1400" u="none" cap="none" strike="noStrike">
              <a:solidFill>
                <a:srgbClr val="000000"/>
              </a:solidFill>
              <a:latin typeface="Arial"/>
              <a:ea typeface="Arial"/>
              <a:cs typeface="Arial"/>
              <a:sym typeface="Arial"/>
            </a:endParaRPr>
          </a:p>
        </p:txBody>
      </p:sp>
      <p:pic>
        <p:nvPicPr>
          <p:cNvPr id="439" name="Google Shape;439;p19"/>
          <p:cNvPicPr preferRelativeResize="0"/>
          <p:nvPr/>
        </p:nvPicPr>
        <p:blipFill rotWithShape="1">
          <a:blip r:embed="rId6">
            <a:alphaModFix/>
          </a:blip>
          <a:srcRect b="0" l="0" r="0" t="0"/>
          <a:stretch/>
        </p:blipFill>
        <p:spPr>
          <a:xfrm>
            <a:off x="6409020" y="4742032"/>
            <a:ext cx="4285593" cy="1043405"/>
          </a:xfrm>
          <a:prstGeom prst="rect">
            <a:avLst/>
          </a:prstGeom>
          <a:noFill/>
          <a:ln>
            <a:noFill/>
          </a:ln>
        </p:spPr>
      </p:pic>
      <p:pic>
        <p:nvPicPr>
          <p:cNvPr descr="PyTorch Logo" id="440" name="Google Shape;440;p19"/>
          <p:cNvPicPr preferRelativeResize="0"/>
          <p:nvPr/>
        </p:nvPicPr>
        <p:blipFill rotWithShape="1">
          <a:blip r:embed="rId7">
            <a:alphaModFix/>
          </a:blip>
          <a:srcRect b="0" l="0" r="0" t="0"/>
          <a:stretch/>
        </p:blipFill>
        <p:spPr>
          <a:xfrm>
            <a:off x="1224948" y="4907288"/>
            <a:ext cx="4871051" cy="9742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Brain-computer interfaces | Complete Anatomy" id="100" name="Google Shape;100;p2"/>
          <p:cNvPicPr preferRelativeResize="0"/>
          <p:nvPr/>
        </p:nvPicPr>
        <p:blipFill rotWithShape="1">
          <a:blip r:embed="rId3">
            <a:alphaModFix/>
          </a:blip>
          <a:srcRect b="0" l="0" r="55532" t="0"/>
          <a:stretch/>
        </p:blipFill>
        <p:spPr>
          <a:xfrm>
            <a:off x="0" y="2"/>
            <a:ext cx="4338670" cy="6846126"/>
          </a:xfrm>
          <a:prstGeom prst="rect">
            <a:avLst/>
          </a:prstGeom>
          <a:noFill/>
          <a:ln>
            <a:noFill/>
          </a:ln>
        </p:spPr>
      </p:pic>
      <p:sp>
        <p:nvSpPr>
          <p:cNvPr id="101" name="Google Shape;101;p2"/>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2"/>
          <p:cNvSpPr txBox="1"/>
          <p:nvPr>
            <p:ph type="title"/>
          </p:nvPr>
        </p:nvSpPr>
        <p:spPr>
          <a:xfrm>
            <a:off x="0" y="574766"/>
            <a:ext cx="5190309" cy="906282"/>
          </a:xfrm>
          <a:prstGeom prst="rect">
            <a:avLst/>
          </a:prstGeom>
          <a:solidFill>
            <a:srgbClr val="C42133"/>
          </a:solid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Calibri"/>
              <a:buNone/>
            </a:pPr>
            <a:r>
              <a:rPr lang="en-US">
                <a:solidFill>
                  <a:schemeClr val="lt1"/>
                </a:solidFill>
              </a:rPr>
              <a:t>Section Outline</a:t>
            </a:r>
            <a:endParaRPr/>
          </a:p>
        </p:txBody>
      </p:sp>
      <p:pic>
        <p:nvPicPr>
          <p:cNvPr descr="สถาบันเทคโนโลยีไทย-ญี่ปุ่น - วิกิพีเดีย" id="103" name="Google Shape;103;p2"/>
          <p:cNvPicPr preferRelativeResize="0"/>
          <p:nvPr/>
        </p:nvPicPr>
        <p:blipFill rotWithShape="1">
          <a:blip r:embed="rId4">
            <a:alphaModFix/>
          </a:blip>
          <a:srcRect b="0" l="0" r="0" t="0"/>
          <a:stretch/>
        </p:blipFill>
        <p:spPr>
          <a:xfrm>
            <a:off x="10755913" y="64419"/>
            <a:ext cx="517659" cy="684518"/>
          </a:xfrm>
          <a:prstGeom prst="rect">
            <a:avLst/>
          </a:prstGeom>
          <a:noFill/>
          <a:ln>
            <a:noFill/>
          </a:ln>
        </p:spPr>
      </p:pic>
      <p:pic>
        <p:nvPicPr>
          <p:cNvPr descr="Hosei University - Club profile | Transfermarkt" id="104" name="Google Shape;104;p2"/>
          <p:cNvPicPr preferRelativeResize="0"/>
          <p:nvPr/>
        </p:nvPicPr>
        <p:blipFill rotWithShape="1">
          <a:blip r:embed="rId5">
            <a:alphaModFix/>
          </a:blip>
          <a:srcRect b="0" l="0" r="0" t="0"/>
          <a:stretch/>
        </p:blipFill>
        <p:spPr>
          <a:xfrm>
            <a:off x="11378465" y="64419"/>
            <a:ext cx="684518" cy="684518"/>
          </a:xfrm>
          <a:prstGeom prst="rect">
            <a:avLst/>
          </a:prstGeom>
          <a:noFill/>
          <a:ln>
            <a:noFill/>
          </a:ln>
        </p:spPr>
      </p:pic>
      <p:pic>
        <p:nvPicPr>
          <p:cNvPr id="105" name="Google Shape;105;p2"/>
          <p:cNvPicPr preferRelativeResize="0"/>
          <p:nvPr/>
        </p:nvPicPr>
        <p:blipFill rotWithShape="1">
          <a:blip r:embed="rId6">
            <a:alphaModFix/>
          </a:blip>
          <a:srcRect b="0" l="0" r="0" t="0"/>
          <a:stretch/>
        </p:blipFill>
        <p:spPr>
          <a:xfrm>
            <a:off x="8551817" y="63482"/>
            <a:ext cx="2099204" cy="685454"/>
          </a:xfrm>
          <a:prstGeom prst="rect">
            <a:avLst/>
          </a:prstGeom>
          <a:noFill/>
          <a:ln>
            <a:noFill/>
          </a:ln>
        </p:spPr>
      </p:pic>
      <p:sp>
        <p:nvSpPr>
          <p:cNvPr id="106" name="Google Shape;106;p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07" name="Google Shape;107;p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pic>
        <p:nvPicPr>
          <p:cNvPr id="108" name="Google Shape;108;p2"/>
          <p:cNvPicPr preferRelativeResize="0"/>
          <p:nvPr/>
        </p:nvPicPr>
        <p:blipFill rotWithShape="1">
          <a:blip r:embed="rId7">
            <a:alphaModFix/>
          </a:blip>
          <a:srcRect b="0" l="0" r="0" t="0"/>
          <a:stretch/>
        </p:blipFill>
        <p:spPr>
          <a:xfrm>
            <a:off x="5294812" y="1959200"/>
            <a:ext cx="679268" cy="679268"/>
          </a:xfrm>
          <a:prstGeom prst="rect">
            <a:avLst/>
          </a:prstGeom>
          <a:noFill/>
          <a:ln>
            <a:noFill/>
          </a:ln>
        </p:spPr>
      </p:pic>
      <p:sp>
        <p:nvSpPr>
          <p:cNvPr id="109" name="Google Shape;109;p2"/>
          <p:cNvSpPr txBox="1"/>
          <p:nvPr/>
        </p:nvSpPr>
        <p:spPr>
          <a:xfrm>
            <a:off x="4745001" y="1959200"/>
            <a:ext cx="6792600" cy="25398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15000"/>
              </a:lnSpc>
              <a:spcBef>
                <a:spcPts val="0"/>
              </a:spcBef>
              <a:spcAft>
                <a:spcPts val="0"/>
              </a:spcAft>
              <a:buClr>
                <a:srgbClr val="980000"/>
              </a:buClr>
              <a:buSzPts val="2400"/>
              <a:buFont typeface="Calibri"/>
              <a:buChar char="■"/>
            </a:pPr>
            <a:r>
              <a:rPr b="0" i="0" lang="en-US" sz="2400" u="none" cap="none" strike="noStrike">
                <a:solidFill>
                  <a:schemeClr val="dk1"/>
                </a:solidFill>
                <a:latin typeface="Calibri"/>
                <a:ea typeface="Calibri"/>
                <a:cs typeface="Calibri"/>
                <a:sym typeface="Calibri"/>
              </a:rPr>
              <a:t>Introduction to Brain-machine Interface</a:t>
            </a:r>
            <a:endParaRPr b="0" i="0" sz="20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980000"/>
              </a:buClr>
              <a:buSzPts val="2400"/>
              <a:buFont typeface="Calibri"/>
              <a:buChar char="■"/>
            </a:pPr>
            <a:r>
              <a:rPr b="0" i="0" lang="en-US" sz="2400" u="none" cap="none" strike="noStrike">
                <a:solidFill>
                  <a:schemeClr val="dk1"/>
                </a:solidFill>
                <a:latin typeface="Calibri"/>
                <a:ea typeface="Calibri"/>
                <a:cs typeface="Calibri"/>
                <a:sym typeface="Calibri"/>
              </a:rPr>
              <a:t>Electroencephalogram </a:t>
            </a:r>
            <a:endParaRPr b="0" i="0" sz="20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980000"/>
              </a:buClr>
              <a:buSzPts val="2400"/>
              <a:buFont typeface="Calibri"/>
              <a:buChar char="■"/>
            </a:pPr>
            <a:r>
              <a:rPr b="0" i="0" lang="en-US" sz="2400" u="none" cap="none" strike="noStrike">
                <a:solidFill>
                  <a:schemeClr val="dk1"/>
                </a:solidFill>
                <a:latin typeface="Calibri"/>
                <a:ea typeface="Calibri"/>
                <a:cs typeface="Calibri"/>
                <a:sym typeface="Calibri"/>
              </a:rPr>
              <a:t>Signal Visualization</a:t>
            </a:r>
            <a:endParaRPr b="0" i="0" sz="20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980000"/>
              </a:buClr>
              <a:buSzPts val="2400"/>
              <a:buFont typeface="Calibri"/>
              <a:buChar char="■"/>
            </a:pPr>
            <a:r>
              <a:rPr b="0" i="0" lang="en-US" sz="2400" u="none" cap="none" strike="noStrike">
                <a:solidFill>
                  <a:schemeClr val="dk1"/>
                </a:solidFill>
                <a:latin typeface="Calibri"/>
                <a:ea typeface="Calibri"/>
                <a:cs typeface="Calibri"/>
                <a:sym typeface="Calibri"/>
              </a:rPr>
              <a:t>Deep Learning and BMI application</a:t>
            </a:r>
            <a:endParaRPr b="0" i="0" sz="20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980000"/>
              </a:buClr>
              <a:buSzPts val="2400"/>
              <a:buFont typeface="Calibri"/>
              <a:buChar char="■"/>
            </a:pPr>
            <a:r>
              <a:rPr b="0" i="0" lang="en-US" sz="2400" u="none" cap="none" strike="noStrike">
                <a:solidFill>
                  <a:schemeClr val="dk1"/>
                </a:solidFill>
                <a:latin typeface="Calibri"/>
                <a:ea typeface="Calibri"/>
                <a:cs typeface="Calibri"/>
                <a:sym typeface="Calibri"/>
              </a:rPr>
              <a:t>Implementation of DL BMI with PyTorch</a:t>
            </a:r>
            <a:endParaRPr b="0" i="0" sz="2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LSL Setup</a:t>
            </a:r>
            <a:endParaRPr/>
          </a:p>
        </p:txBody>
      </p:sp>
      <p:pic>
        <p:nvPicPr>
          <p:cNvPr descr="สถาบันเทคโนโลยีไทย-ญี่ปุ่น - วิกิพีเดีย" id="446" name="Google Shape;446;p20"/>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447" name="Google Shape;447;p20"/>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448" name="Google Shape;448;p20"/>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449" name="Google Shape;449;p20"/>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450" name="Google Shape;450;p20"/>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2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452" name="Google Shape;452;p2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453" name="Google Shape;453;p20"/>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454" name="Google Shape;454;p20"/>
          <p:cNvSpPr txBox="1"/>
          <p:nvPr/>
        </p:nvSpPr>
        <p:spPr>
          <a:xfrm>
            <a:off x="838200" y="2878040"/>
            <a:ext cx="10435372"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dpkg –i </a:t>
            </a:r>
            <a:r>
              <a:rPr b="1" i="0" lang="en-US" sz="1800" u="none" cap="none" strike="noStrike">
                <a:solidFill>
                  <a:srgbClr val="C42133"/>
                </a:solidFill>
                <a:latin typeface="Courier New"/>
                <a:ea typeface="Courier New"/>
                <a:cs typeface="Courier New"/>
                <a:sym typeface="Courier New"/>
              </a:rPr>
              <a:t>&lt;path to lsl file&gt;/</a:t>
            </a:r>
            <a:r>
              <a:rPr b="1" i="0" lang="en-US" sz="1800" u="none" cap="none" strike="noStrike">
                <a:solidFill>
                  <a:schemeClr val="dk1"/>
                </a:solidFill>
                <a:latin typeface="Courier New"/>
                <a:ea typeface="Courier New"/>
                <a:cs typeface="Courier New"/>
                <a:sym typeface="Courier New"/>
              </a:rPr>
              <a:t>liblsl-1.62.2-jammy_amd64.dep</a:t>
            </a:r>
            <a:endParaRPr b="0" i="0" sz="1400" u="none" cap="none" strike="noStrike">
              <a:solidFill>
                <a:srgbClr val="000000"/>
              </a:solidFill>
              <a:latin typeface="Arial"/>
              <a:ea typeface="Arial"/>
              <a:cs typeface="Arial"/>
              <a:sym typeface="Arial"/>
            </a:endParaRPr>
          </a:p>
        </p:txBody>
      </p:sp>
      <p:sp>
        <p:nvSpPr>
          <p:cNvPr id="455" name="Google Shape;455;p20"/>
          <p:cNvSpPr txBox="1"/>
          <p:nvPr/>
        </p:nvSpPr>
        <p:spPr>
          <a:xfrm>
            <a:off x="757972" y="1746187"/>
            <a:ext cx="105156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Visit </a:t>
            </a:r>
            <a:r>
              <a:rPr b="0" i="0" lang="en-US" sz="2000" u="sng" cap="none" strike="noStrike">
                <a:solidFill>
                  <a:schemeClr val="dk1"/>
                </a:solidFill>
                <a:latin typeface="Calibri"/>
                <a:ea typeface="Calibri"/>
                <a:cs typeface="Calibri"/>
                <a:sym typeface="Calibri"/>
                <a:hlinkClick r:id="rId6">
                  <a:extLst>
                    <a:ext uri="{A12FA001-AC4F-418D-AE19-62706E023703}">
                      <ahyp:hlinkClr val="tx"/>
                    </a:ext>
                  </a:extLst>
                </a:hlinkClick>
              </a:rPr>
              <a:t>https://github.com/sccn/liblsl/releases</a:t>
            </a:r>
            <a:r>
              <a:rPr b="0" i="0" lang="en-US" sz="2000" u="none" cap="none" strike="noStrike">
                <a:solidFill>
                  <a:schemeClr val="dk1"/>
                </a:solidFill>
                <a:latin typeface="Calibri"/>
                <a:ea typeface="Calibri"/>
                <a:cs typeface="Calibri"/>
                <a:sym typeface="Calibri"/>
              </a:rPr>
              <a:t> and select the correct version of your 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Ubuntu 22.04 LTS use liblsl-1.62.2-jammy_amd64.dep (current version) </a:t>
            </a:r>
            <a:endParaRPr b="0" i="0" sz="1400" u="none" cap="none" strike="noStrike">
              <a:solidFill>
                <a:srgbClr val="000000"/>
              </a:solidFill>
              <a:latin typeface="Arial"/>
              <a:ea typeface="Arial"/>
              <a:cs typeface="Arial"/>
              <a:sym typeface="Arial"/>
            </a:endParaRPr>
          </a:p>
        </p:txBody>
      </p:sp>
      <p:sp>
        <p:nvSpPr>
          <p:cNvPr id="456" name="Google Shape;456;p20"/>
          <p:cNvSpPr txBox="1"/>
          <p:nvPr/>
        </p:nvSpPr>
        <p:spPr>
          <a:xfrm>
            <a:off x="752015" y="3390709"/>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If above command produce an error, run this to install dependencies</a:t>
            </a:r>
            <a:endParaRPr b="0" i="0" sz="1400" u="none" cap="none" strike="noStrike">
              <a:solidFill>
                <a:srgbClr val="000000"/>
              </a:solidFill>
              <a:latin typeface="Arial"/>
              <a:ea typeface="Arial"/>
              <a:cs typeface="Arial"/>
              <a:sym typeface="Arial"/>
            </a:endParaRPr>
          </a:p>
        </p:txBody>
      </p:sp>
      <p:sp>
        <p:nvSpPr>
          <p:cNvPr id="457" name="Google Shape;457;p20"/>
          <p:cNvSpPr txBox="1"/>
          <p:nvPr/>
        </p:nvSpPr>
        <p:spPr>
          <a:xfrm>
            <a:off x="832243" y="3825040"/>
            <a:ext cx="10435372" cy="64633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apt install –f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dpkg –i </a:t>
            </a:r>
            <a:r>
              <a:rPr b="1" i="0" lang="en-US" sz="1800" u="none" cap="none" strike="noStrike">
                <a:solidFill>
                  <a:srgbClr val="C42133"/>
                </a:solidFill>
                <a:latin typeface="Courier New"/>
                <a:ea typeface="Courier New"/>
                <a:cs typeface="Courier New"/>
                <a:sym typeface="Courier New"/>
              </a:rPr>
              <a:t>&lt;path to lsl file&gt;/</a:t>
            </a:r>
            <a:r>
              <a:rPr b="1" i="0" lang="en-US" sz="1800" u="none" cap="none" strike="noStrike">
                <a:solidFill>
                  <a:schemeClr val="dk1"/>
                </a:solidFill>
                <a:latin typeface="Courier New"/>
                <a:ea typeface="Courier New"/>
                <a:cs typeface="Courier New"/>
                <a:sym typeface="Courier New"/>
              </a:rPr>
              <a:t>liblsl-1.62.2-jammy_amd64.dep</a:t>
            </a:r>
            <a:endParaRPr b="0" i="0" sz="1400" u="none" cap="none" strike="noStrike">
              <a:solidFill>
                <a:srgbClr val="000000"/>
              </a:solidFill>
              <a:latin typeface="Arial"/>
              <a:ea typeface="Arial"/>
              <a:cs typeface="Arial"/>
              <a:sym typeface="Arial"/>
            </a:endParaRPr>
          </a:p>
        </p:txBody>
      </p:sp>
      <p:sp>
        <p:nvSpPr>
          <p:cNvPr id="458" name="Google Shape;458;p20"/>
          <p:cNvSpPr txBox="1"/>
          <p:nvPr/>
        </p:nvSpPr>
        <p:spPr>
          <a:xfrm>
            <a:off x="752015" y="4617574"/>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Install Python binding of LSL</a:t>
            </a:r>
            <a:endParaRPr b="0" i="0" sz="1400" u="none" cap="none" strike="noStrike">
              <a:solidFill>
                <a:srgbClr val="000000"/>
              </a:solidFill>
              <a:latin typeface="Arial"/>
              <a:ea typeface="Arial"/>
              <a:cs typeface="Arial"/>
              <a:sym typeface="Arial"/>
            </a:endParaRPr>
          </a:p>
        </p:txBody>
      </p:sp>
      <p:sp>
        <p:nvSpPr>
          <p:cNvPr id="459" name="Google Shape;459;p20"/>
          <p:cNvSpPr txBox="1"/>
          <p:nvPr/>
        </p:nvSpPr>
        <p:spPr>
          <a:xfrm>
            <a:off x="792129" y="5008938"/>
            <a:ext cx="10435372"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pip3 install pylsl</a:t>
            </a:r>
            <a:endParaRPr b="1" i="0" sz="18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Prepare connection</a:t>
            </a:r>
            <a:endParaRPr/>
          </a:p>
        </p:txBody>
      </p:sp>
      <p:pic>
        <p:nvPicPr>
          <p:cNvPr descr="สถาบันเทคโนโลยีไทย-ญี่ปุ่น - วิกิพีเดีย" id="465" name="Google Shape;465;p21"/>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466" name="Google Shape;466;p21"/>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467" name="Google Shape;467;p21"/>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468" name="Google Shape;468;p21"/>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469" name="Google Shape;469;p21"/>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 name="Google Shape;470;p2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471" name="Google Shape;471;p2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472" name="Google Shape;472;p21"/>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473" name="Google Shape;473;p21"/>
          <p:cNvSpPr txBox="1"/>
          <p:nvPr/>
        </p:nvSpPr>
        <p:spPr>
          <a:xfrm>
            <a:off x="6438638" y="2878040"/>
            <a:ext cx="4834934"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id –Gn &lt;user_name&gt;</a:t>
            </a:r>
            <a:endParaRPr b="0" i="0" sz="1400" u="none" cap="none" strike="noStrike">
              <a:solidFill>
                <a:srgbClr val="000000"/>
              </a:solidFill>
              <a:latin typeface="Arial"/>
              <a:ea typeface="Arial"/>
              <a:cs typeface="Arial"/>
              <a:sym typeface="Arial"/>
            </a:endParaRPr>
          </a:p>
        </p:txBody>
      </p:sp>
      <p:sp>
        <p:nvSpPr>
          <p:cNvPr id="474" name="Google Shape;474;p21"/>
          <p:cNvSpPr txBox="1"/>
          <p:nvPr/>
        </p:nvSpPr>
        <p:spPr>
          <a:xfrm>
            <a:off x="757972" y="1746187"/>
            <a:ext cx="105156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Check serial permission on current user. There must be </a:t>
            </a:r>
            <a:r>
              <a:rPr b="0" i="1" lang="en-US" sz="2000" u="none" cap="none" strike="noStrike">
                <a:solidFill>
                  <a:schemeClr val="dk1"/>
                </a:solidFill>
                <a:latin typeface="Calibri"/>
                <a:ea typeface="Calibri"/>
                <a:cs typeface="Calibri"/>
                <a:sym typeface="Calibri"/>
              </a:rPr>
              <a:t>dialout </a:t>
            </a:r>
            <a:r>
              <a:rPr b="0" i="0" lang="en-US" sz="2000" u="none" cap="none" strike="noStrike">
                <a:solidFill>
                  <a:schemeClr val="dk1"/>
                </a:solidFill>
                <a:latin typeface="Calibri"/>
                <a:ea typeface="Calibri"/>
                <a:cs typeface="Calibri"/>
                <a:sym typeface="Calibri"/>
              </a:rPr>
              <a:t>permission in current user as follow</a:t>
            </a:r>
            <a:endParaRPr b="0" i="1" sz="2000" u="none" cap="none" strike="noStrike">
              <a:solidFill>
                <a:schemeClr val="dk1"/>
              </a:solidFill>
              <a:latin typeface="Calibri"/>
              <a:ea typeface="Calibri"/>
              <a:cs typeface="Calibri"/>
              <a:sym typeface="Calibri"/>
            </a:endParaRPr>
          </a:p>
        </p:txBody>
      </p:sp>
      <p:sp>
        <p:nvSpPr>
          <p:cNvPr id="475" name="Google Shape;475;p21"/>
          <p:cNvSpPr txBox="1"/>
          <p:nvPr/>
        </p:nvSpPr>
        <p:spPr>
          <a:xfrm>
            <a:off x="838200" y="4110526"/>
            <a:ext cx="10435372"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usermod -a -G dialout &lt;username&gt;</a:t>
            </a:r>
            <a:endParaRPr b="1" i="0" sz="1800" u="none" cap="none" strike="noStrike">
              <a:solidFill>
                <a:schemeClr val="dk1"/>
              </a:solidFill>
              <a:latin typeface="Courier New"/>
              <a:ea typeface="Courier New"/>
              <a:cs typeface="Courier New"/>
              <a:sym typeface="Courier New"/>
            </a:endParaRPr>
          </a:p>
        </p:txBody>
      </p:sp>
      <p:sp>
        <p:nvSpPr>
          <p:cNvPr id="476" name="Google Shape;476;p21"/>
          <p:cNvSpPr txBox="1"/>
          <p:nvPr/>
        </p:nvSpPr>
        <p:spPr>
          <a:xfrm>
            <a:off x="752015" y="3640477"/>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If not, run this command and restart before proceed further</a:t>
            </a:r>
            <a:endParaRPr b="0" i="0" sz="1400" u="none" cap="none" strike="noStrike">
              <a:solidFill>
                <a:srgbClr val="000000"/>
              </a:solidFill>
              <a:latin typeface="Arial"/>
              <a:ea typeface="Arial"/>
              <a:cs typeface="Arial"/>
              <a:sym typeface="Arial"/>
            </a:endParaRPr>
          </a:p>
        </p:txBody>
      </p:sp>
      <p:pic>
        <p:nvPicPr>
          <p:cNvPr descr="No description available." id="477" name="Google Shape;477;p21"/>
          <p:cNvPicPr preferRelativeResize="0"/>
          <p:nvPr/>
        </p:nvPicPr>
        <p:blipFill rotWithShape="1">
          <a:blip r:embed="rId6">
            <a:alphaModFix/>
          </a:blip>
          <a:srcRect b="69581" l="0" r="0" t="0"/>
          <a:stretch/>
        </p:blipFill>
        <p:spPr>
          <a:xfrm>
            <a:off x="918429" y="2436781"/>
            <a:ext cx="5279054" cy="1066188"/>
          </a:xfrm>
          <a:prstGeom prst="rect">
            <a:avLst/>
          </a:prstGeom>
          <a:noFill/>
          <a:ln>
            <a:noFill/>
          </a:ln>
        </p:spPr>
      </p:pic>
      <p:sp>
        <p:nvSpPr>
          <p:cNvPr id="478" name="Google Shape;478;p21"/>
          <p:cNvSpPr/>
          <p:nvPr/>
        </p:nvSpPr>
        <p:spPr>
          <a:xfrm>
            <a:off x="1620695" y="2899833"/>
            <a:ext cx="498191" cy="179408"/>
          </a:xfrm>
          <a:prstGeom prst="rect">
            <a:avLst/>
          </a:prstGeom>
          <a:noFill/>
          <a:ln cap="flat" cmpd="sng" w="381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Prepare connection cont.</a:t>
            </a:r>
            <a:endParaRPr/>
          </a:p>
        </p:txBody>
      </p:sp>
      <p:pic>
        <p:nvPicPr>
          <p:cNvPr descr="สถาบันเทคโนโลยีไทย-ญี่ปุ่น - วิกิพีเดีย" id="484" name="Google Shape;484;p22"/>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485" name="Google Shape;485;p22"/>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486" name="Google Shape;486;p22"/>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487" name="Google Shape;487;p22"/>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488" name="Google Shape;488;p22"/>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9" name="Google Shape;489;p2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490" name="Google Shape;490;p2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491" name="Google Shape;491;p22"/>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492" name="Google Shape;492;p22"/>
          <p:cNvSpPr txBox="1"/>
          <p:nvPr/>
        </p:nvSpPr>
        <p:spPr>
          <a:xfrm>
            <a:off x="757972" y="1746187"/>
            <a:ext cx="105156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Download OpenBCI GUI from  https://openbci.com/downloads</a:t>
            </a:r>
            <a:endParaRPr b="0" i="1" sz="2000" u="none" cap="none" strike="noStrike">
              <a:solidFill>
                <a:schemeClr val="dk1"/>
              </a:solidFill>
              <a:latin typeface="Calibri"/>
              <a:ea typeface="Calibri"/>
              <a:cs typeface="Calibri"/>
              <a:sym typeface="Calibri"/>
            </a:endParaRPr>
          </a:p>
        </p:txBody>
      </p:sp>
      <p:pic>
        <p:nvPicPr>
          <p:cNvPr id="493" name="Google Shape;493;p22"/>
          <p:cNvPicPr preferRelativeResize="0"/>
          <p:nvPr/>
        </p:nvPicPr>
        <p:blipFill rotWithShape="1">
          <a:blip r:embed="rId6">
            <a:alphaModFix/>
          </a:blip>
          <a:srcRect b="0" l="0" r="0" t="0"/>
          <a:stretch/>
        </p:blipFill>
        <p:spPr>
          <a:xfrm>
            <a:off x="757972" y="2588662"/>
            <a:ext cx="5843698" cy="1866312"/>
          </a:xfrm>
          <a:prstGeom prst="rect">
            <a:avLst/>
          </a:prstGeom>
          <a:noFill/>
          <a:ln>
            <a:noFill/>
          </a:ln>
        </p:spPr>
      </p:pic>
      <p:sp>
        <p:nvSpPr>
          <p:cNvPr id="494" name="Google Shape;494;p22"/>
          <p:cNvSpPr txBox="1"/>
          <p:nvPr/>
        </p:nvSpPr>
        <p:spPr>
          <a:xfrm>
            <a:off x="695259" y="4491974"/>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Navigate to location of BCI and execute this command to start the program</a:t>
            </a:r>
            <a:endParaRPr b="0" i="0" sz="1400" u="none" cap="none" strike="noStrike">
              <a:solidFill>
                <a:srgbClr val="000000"/>
              </a:solidFill>
              <a:latin typeface="Arial"/>
              <a:ea typeface="Arial"/>
              <a:cs typeface="Arial"/>
              <a:sym typeface="Arial"/>
            </a:endParaRPr>
          </a:p>
        </p:txBody>
      </p:sp>
      <p:sp>
        <p:nvSpPr>
          <p:cNvPr id="495" name="Google Shape;495;p22"/>
          <p:cNvSpPr txBox="1"/>
          <p:nvPr/>
        </p:nvSpPr>
        <p:spPr>
          <a:xfrm>
            <a:off x="783197" y="5011065"/>
            <a:ext cx="10435372" cy="64633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cd &lt;path_to_download_folder&gt;/OpenBCI_GUI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./OpenBCI_GUI</a:t>
            </a:r>
            <a:endParaRPr b="1" i="0" sz="1800" u="none" cap="none" strike="noStrike">
              <a:solidFill>
                <a:schemeClr val="dk1"/>
              </a:solidFill>
              <a:latin typeface="Courier New"/>
              <a:ea typeface="Courier New"/>
              <a:cs typeface="Courier New"/>
              <a:sym typeface="Courier New"/>
            </a:endParaRPr>
          </a:p>
        </p:txBody>
      </p:sp>
      <p:pic>
        <p:nvPicPr>
          <p:cNvPr descr="No description available." id="496" name="Google Shape;496;p22"/>
          <p:cNvPicPr preferRelativeResize="0"/>
          <p:nvPr/>
        </p:nvPicPr>
        <p:blipFill rotWithShape="1">
          <a:blip r:embed="rId7">
            <a:alphaModFix/>
          </a:blip>
          <a:srcRect b="0" l="0" r="0" t="0"/>
          <a:stretch/>
        </p:blipFill>
        <p:spPr>
          <a:xfrm>
            <a:off x="8147767" y="1651691"/>
            <a:ext cx="3668865" cy="28526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Getting start with the Signal Recording</a:t>
            </a:r>
            <a:endParaRPr/>
          </a:p>
        </p:txBody>
      </p:sp>
      <p:pic>
        <p:nvPicPr>
          <p:cNvPr descr="สถาบันเทคโนโลยีไทย-ญี่ปุ่น - วิกิพีเดีย" id="502" name="Google Shape;502;p24"/>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503" name="Google Shape;503;p24"/>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504" name="Google Shape;504;p24"/>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505" name="Google Shape;505;p24"/>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506" name="Google Shape;506;p24"/>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7" name="Google Shape;507;p2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508" name="Google Shape;508;p2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509" name="Google Shape;509;p24"/>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510" name="Google Shape;510;p24"/>
          <p:cNvSpPr txBox="1"/>
          <p:nvPr/>
        </p:nvSpPr>
        <p:spPr>
          <a:xfrm>
            <a:off x="757972" y="1746187"/>
            <a:ext cx="105156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Related file : simple_recorder.py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Output</a:t>
            </a:r>
            <a:endParaRPr b="0" i="0" sz="2000" u="none" cap="none" strike="noStrike">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signal_.npy – signal read from the device</a:t>
            </a:r>
            <a:endParaRPr b="0" i="0" sz="14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label_.npy – description of the event in of the signal  -2 : cooldown/rest, -1: ready, 0:idle, 1:box and 2:pen</a:t>
            </a:r>
            <a:endParaRPr b="0" i="0" sz="14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timestamp_.npy recording timestamp from the device</a:t>
            </a:r>
            <a:endParaRPr b="0" i="0" sz="2000" u="none" cap="none" strike="noStrike">
              <a:solidFill>
                <a:schemeClr val="dk1"/>
              </a:solidFill>
              <a:latin typeface="Calibri"/>
              <a:ea typeface="Calibri"/>
              <a:cs typeface="Calibri"/>
              <a:sym typeface="Calibri"/>
            </a:endParaRPr>
          </a:p>
        </p:txBody>
      </p:sp>
      <p:pic>
        <p:nvPicPr>
          <p:cNvPr id="511" name="Google Shape;511;p24"/>
          <p:cNvPicPr preferRelativeResize="0"/>
          <p:nvPr/>
        </p:nvPicPr>
        <p:blipFill rotWithShape="1">
          <a:blip r:embed="rId6">
            <a:alphaModFix/>
          </a:blip>
          <a:srcRect b="0" l="0" r="0" t="0"/>
          <a:stretch/>
        </p:blipFill>
        <p:spPr>
          <a:xfrm>
            <a:off x="1746077" y="3740678"/>
            <a:ext cx="8074788" cy="26713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Getting start with MNE</a:t>
            </a:r>
            <a:endParaRPr/>
          </a:p>
        </p:txBody>
      </p:sp>
      <p:pic>
        <p:nvPicPr>
          <p:cNvPr descr="สถาบันเทคโนโลยีไทย-ญี่ปุ่น - วิกิพีเดีย" id="517" name="Google Shape;517;p25"/>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518" name="Google Shape;518;p25"/>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519" name="Google Shape;519;p25"/>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520" name="Google Shape;520;p25"/>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521" name="Google Shape;521;p25"/>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2" name="Google Shape;522;p2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523" name="Google Shape;523;p2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524" name="Google Shape;524;p25"/>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525" name="Google Shape;525;p25"/>
          <p:cNvSpPr txBox="1"/>
          <p:nvPr/>
        </p:nvSpPr>
        <p:spPr>
          <a:xfrm>
            <a:off x="757972" y="1746187"/>
            <a:ext cx="105957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There are 3 data type in MNE as follow</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C42133"/>
              </a:buClr>
              <a:buSzPts val="2000"/>
              <a:buFont typeface="Noto Sans Symbols"/>
              <a:buChar char="▪"/>
            </a:pPr>
            <a:r>
              <a:rPr b="1" i="0" lang="en-US" sz="2000" u="none" cap="none" strike="noStrike">
                <a:solidFill>
                  <a:schemeClr val="dk1"/>
                </a:solidFill>
                <a:latin typeface="Calibri"/>
                <a:ea typeface="Calibri"/>
                <a:cs typeface="Calibri"/>
                <a:sym typeface="Calibri"/>
              </a:rPr>
              <a:t>RawArray</a:t>
            </a:r>
            <a:r>
              <a:rPr b="0" i="0" lang="en-US" sz="2000" u="none" cap="none" strike="noStrike">
                <a:solidFill>
                  <a:schemeClr val="dk1"/>
                </a:solidFill>
                <a:latin typeface="Calibri"/>
                <a:ea typeface="Calibri"/>
                <a:cs typeface="Calibri"/>
                <a:sym typeface="Calibri"/>
              </a:rPr>
              <a:t> – </a:t>
            </a:r>
            <a:r>
              <a:rPr b="0" i="0" lang="en-US" sz="1800" u="none" cap="none" strike="noStrike">
                <a:solidFill>
                  <a:schemeClr val="dk1"/>
                </a:solidFill>
                <a:latin typeface="Calibri"/>
                <a:ea typeface="Calibri"/>
                <a:cs typeface="Calibri"/>
                <a:sym typeface="Calibri"/>
              </a:rPr>
              <a:t>A continuous data with annotation of each event in form of (ch x time)</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C42133"/>
              </a:buClr>
              <a:buSzPts val="2000"/>
              <a:buFont typeface="Noto Sans Symbols"/>
              <a:buChar char="▪"/>
            </a:pPr>
            <a:r>
              <a:rPr b="1" i="0" lang="en-US" sz="2000" u="none" cap="none" strike="noStrike">
                <a:solidFill>
                  <a:schemeClr val="dk1"/>
                </a:solidFill>
                <a:latin typeface="Calibri"/>
                <a:ea typeface="Calibri"/>
                <a:cs typeface="Calibri"/>
                <a:sym typeface="Calibri"/>
              </a:rPr>
              <a:t>EpochArray</a:t>
            </a:r>
            <a:r>
              <a:rPr b="0" i="0" lang="en-US" sz="20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A segmented signal to each annotated event in annotation in form of (epoch x ch x time)</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C42133"/>
              </a:buClr>
              <a:buSzPts val="2000"/>
              <a:buFont typeface="Noto Sans Symbols"/>
              <a:buChar char="▪"/>
            </a:pPr>
            <a:r>
              <a:rPr b="1" i="0" lang="en-US" sz="2000" u="none" cap="none" strike="noStrike">
                <a:solidFill>
                  <a:schemeClr val="dk1"/>
                </a:solidFill>
                <a:latin typeface="Calibri"/>
                <a:ea typeface="Calibri"/>
                <a:cs typeface="Calibri"/>
                <a:sym typeface="Calibri"/>
              </a:rPr>
              <a:t>EvokeArray </a:t>
            </a:r>
            <a:r>
              <a:rPr b="0" i="0" lang="en-US" sz="20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A group of same/different event extracted from EpochArray to compute </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Create RawArray from NumPy array</a:t>
            </a:r>
            <a:endParaRPr/>
          </a:p>
        </p:txBody>
      </p:sp>
      <p:pic>
        <p:nvPicPr>
          <p:cNvPr descr="สถาบันเทคโนโลยีไทย-ญี่ปุ่น - วิกิพีเดีย" id="531" name="Google Shape;531;p26"/>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532" name="Google Shape;532;p26"/>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533" name="Google Shape;533;p26"/>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534" name="Google Shape;534;p26"/>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535" name="Google Shape;535;p26"/>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6" name="Google Shape;536;p26"/>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537" name="Google Shape;537;p2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538" name="Google Shape;538;p26"/>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539" name="Google Shape;539;p26"/>
          <p:cNvPicPr preferRelativeResize="0"/>
          <p:nvPr/>
        </p:nvPicPr>
        <p:blipFill rotWithShape="1">
          <a:blip r:embed="rId6">
            <a:alphaModFix/>
          </a:blip>
          <a:srcRect b="0" l="0" r="0" t="0"/>
          <a:stretch/>
        </p:blipFill>
        <p:spPr>
          <a:xfrm>
            <a:off x="838200" y="1673653"/>
            <a:ext cx="4814368" cy="4701000"/>
          </a:xfrm>
          <a:prstGeom prst="rect">
            <a:avLst/>
          </a:prstGeom>
          <a:noFill/>
          <a:ln>
            <a:noFill/>
          </a:ln>
        </p:spPr>
      </p:pic>
      <p:pic>
        <p:nvPicPr>
          <p:cNvPr id="540" name="Google Shape;540;p26"/>
          <p:cNvPicPr preferRelativeResize="0"/>
          <p:nvPr/>
        </p:nvPicPr>
        <p:blipFill rotWithShape="1">
          <a:blip r:embed="rId7">
            <a:alphaModFix/>
          </a:blip>
          <a:srcRect b="0" l="0" r="0" t="0"/>
          <a:stretch/>
        </p:blipFill>
        <p:spPr>
          <a:xfrm>
            <a:off x="5819726" y="1650931"/>
            <a:ext cx="4377903" cy="47237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Create RawArray from NumPy array (cont.)</a:t>
            </a:r>
            <a:endParaRPr/>
          </a:p>
        </p:txBody>
      </p:sp>
      <p:pic>
        <p:nvPicPr>
          <p:cNvPr descr="สถาบันเทคโนโลยีไทย-ญี่ปุ่น - วิกิพีเดีย" id="546" name="Google Shape;546;p27"/>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547" name="Google Shape;547;p27"/>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548" name="Google Shape;548;p27"/>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549" name="Google Shape;549;p27"/>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550" name="Google Shape;550;p27"/>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p27"/>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552" name="Google Shape;552;p2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553" name="Google Shape;553;p27"/>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554" name="Google Shape;554;p27"/>
          <p:cNvPicPr preferRelativeResize="0"/>
          <p:nvPr/>
        </p:nvPicPr>
        <p:blipFill rotWithShape="1">
          <a:blip r:embed="rId6">
            <a:alphaModFix/>
          </a:blip>
          <a:srcRect b="0" l="0" r="0" t="0"/>
          <a:stretch/>
        </p:blipFill>
        <p:spPr>
          <a:xfrm>
            <a:off x="1185566" y="1650073"/>
            <a:ext cx="10022665" cy="47254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Create EpochArray from RawArray</a:t>
            </a:r>
            <a:endParaRPr sz="4000"/>
          </a:p>
        </p:txBody>
      </p:sp>
      <p:pic>
        <p:nvPicPr>
          <p:cNvPr descr="สถาบันเทคโนโลยีไทย-ญี่ปุ่น - วิกิพีเดีย" id="560" name="Google Shape;560;p28"/>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561" name="Google Shape;561;p28"/>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562" name="Google Shape;562;p28"/>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563" name="Google Shape;563;p28"/>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564" name="Google Shape;564;p28"/>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p28"/>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566" name="Google Shape;566;p2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567" name="Google Shape;567;p28"/>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568" name="Google Shape;568;p28"/>
          <p:cNvPicPr preferRelativeResize="0"/>
          <p:nvPr/>
        </p:nvPicPr>
        <p:blipFill rotWithShape="1">
          <a:blip r:embed="rId6">
            <a:alphaModFix/>
          </a:blip>
          <a:srcRect b="0" l="0" r="0" t="0"/>
          <a:stretch/>
        </p:blipFill>
        <p:spPr>
          <a:xfrm>
            <a:off x="838200" y="1790471"/>
            <a:ext cx="8383170" cy="3277057"/>
          </a:xfrm>
          <a:prstGeom prst="rect">
            <a:avLst/>
          </a:prstGeom>
          <a:noFill/>
          <a:ln>
            <a:noFill/>
          </a:ln>
        </p:spPr>
      </p:pic>
      <p:pic>
        <p:nvPicPr>
          <p:cNvPr id="569" name="Google Shape;569;p28"/>
          <p:cNvPicPr preferRelativeResize="0"/>
          <p:nvPr/>
        </p:nvPicPr>
        <p:blipFill rotWithShape="1">
          <a:blip r:embed="rId7">
            <a:alphaModFix/>
          </a:blip>
          <a:srcRect b="0" l="0" r="0" t="0"/>
          <a:stretch/>
        </p:blipFill>
        <p:spPr>
          <a:xfrm>
            <a:off x="838200" y="5094309"/>
            <a:ext cx="5992062" cy="137179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Create EpochArray from RawArray</a:t>
            </a:r>
            <a:endParaRPr sz="4000"/>
          </a:p>
        </p:txBody>
      </p:sp>
      <p:pic>
        <p:nvPicPr>
          <p:cNvPr descr="สถาบันเทคโนโลยีไทย-ญี่ปุ่น - วิกิพีเดีย" id="575" name="Google Shape;575;p29"/>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576" name="Google Shape;576;p29"/>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577" name="Google Shape;577;p29"/>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578" name="Google Shape;578;p29"/>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579" name="Google Shape;579;p29"/>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0" name="Google Shape;580;p29"/>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581" name="Google Shape;581;p2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582" name="Google Shape;582;p29"/>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583" name="Google Shape;583;p29"/>
          <p:cNvPicPr preferRelativeResize="0"/>
          <p:nvPr/>
        </p:nvPicPr>
        <p:blipFill rotWithShape="1">
          <a:blip r:embed="rId6">
            <a:alphaModFix/>
          </a:blip>
          <a:srcRect b="0" l="0" r="0" t="0"/>
          <a:stretch/>
        </p:blipFill>
        <p:spPr>
          <a:xfrm>
            <a:off x="838200" y="1821112"/>
            <a:ext cx="10616953" cy="1426567"/>
          </a:xfrm>
          <a:prstGeom prst="rect">
            <a:avLst/>
          </a:prstGeom>
          <a:noFill/>
          <a:ln>
            <a:noFill/>
          </a:ln>
        </p:spPr>
      </p:pic>
      <p:pic>
        <p:nvPicPr>
          <p:cNvPr id="584" name="Google Shape;584;p29"/>
          <p:cNvPicPr preferRelativeResize="0"/>
          <p:nvPr/>
        </p:nvPicPr>
        <p:blipFill rotWithShape="1">
          <a:blip r:embed="rId7">
            <a:alphaModFix/>
          </a:blip>
          <a:srcRect b="0" l="0" r="0" t="0"/>
          <a:stretch/>
        </p:blipFill>
        <p:spPr>
          <a:xfrm>
            <a:off x="838200" y="3429000"/>
            <a:ext cx="5864974" cy="2765191"/>
          </a:xfrm>
          <a:prstGeom prst="rect">
            <a:avLst/>
          </a:prstGeom>
          <a:noFill/>
          <a:ln>
            <a:noFill/>
          </a:ln>
        </p:spPr>
      </p:pic>
      <p:sp>
        <p:nvSpPr>
          <p:cNvPr id="585" name="Google Shape;585;p29"/>
          <p:cNvSpPr/>
          <p:nvPr/>
        </p:nvSpPr>
        <p:spPr>
          <a:xfrm>
            <a:off x="8368337" y="4723349"/>
            <a:ext cx="1545020" cy="98575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6" name="Google Shape;586;p29"/>
          <p:cNvSpPr/>
          <p:nvPr/>
        </p:nvSpPr>
        <p:spPr>
          <a:xfrm>
            <a:off x="8520737" y="4382873"/>
            <a:ext cx="1545020" cy="98575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 name="Google Shape;587;p29"/>
          <p:cNvSpPr/>
          <p:nvPr/>
        </p:nvSpPr>
        <p:spPr>
          <a:xfrm>
            <a:off x="8760373" y="4044315"/>
            <a:ext cx="1545020" cy="98575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8" name="Google Shape;588;p29"/>
          <p:cNvSpPr/>
          <p:nvPr/>
        </p:nvSpPr>
        <p:spPr>
          <a:xfrm>
            <a:off x="9000009" y="3720718"/>
            <a:ext cx="1545020" cy="98575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89" name="Google Shape;589;p29"/>
          <p:cNvCxnSpPr>
            <a:endCxn id="585" idx="1"/>
          </p:cNvCxnSpPr>
          <p:nvPr/>
        </p:nvCxnSpPr>
        <p:spPr>
          <a:xfrm>
            <a:off x="1671137" y="4647725"/>
            <a:ext cx="6697200" cy="568500"/>
          </a:xfrm>
          <a:prstGeom prst="straightConnector1">
            <a:avLst/>
          </a:prstGeom>
          <a:noFill/>
          <a:ln cap="flat" cmpd="sng" w="76200">
            <a:solidFill>
              <a:srgbClr val="C42133"/>
            </a:solidFill>
            <a:prstDash val="solid"/>
            <a:miter lim="800000"/>
            <a:headEnd len="sm" w="sm" type="none"/>
            <a:tailEnd len="med" w="med" type="triangle"/>
          </a:ln>
        </p:spPr>
      </p:cxnSp>
      <p:cxnSp>
        <p:nvCxnSpPr>
          <p:cNvPr id="590" name="Google Shape;590;p29"/>
          <p:cNvCxnSpPr>
            <a:endCxn id="586" idx="1"/>
          </p:cNvCxnSpPr>
          <p:nvPr/>
        </p:nvCxnSpPr>
        <p:spPr>
          <a:xfrm>
            <a:off x="2835737" y="4348349"/>
            <a:ext cx="5685000" cy="527400"/>
          </a:xfrm>
          <a:prstGeom prst="straightConnector1">
            <a:avLst/>
          </a:prstGeom>
          <a:noFill/>
          <a:ln cap="flat" cmpd="sng" w="76200">
            <a:solidFill>
              <a:srgbClr val="C42133"/>
            </a:solidFill>
            <a:prstDash val="solid"/>
            <a:miter lim="800000"/>
            <a:headEnd len="sm" w="sm" type="none"/>
            <a:tailEnd len="med" w="med" type="triangle"/>
          </a:ln>
        </p:spPr>
      </p:cxnSp>
      <p:cxnSp>
        <p:nvCxnSpPr>
          <p:cNvPr id="591" name="Google Shape;591;p29"/>
          <p:cNvCxnSpPr>
            <a:endCxn id="587" idx="1"/>
          </p:cNvCxnSpPr>
          <p:nvPr/>
        </p:nvCxnSpPr>
        <p:spPr>
          <a:xfrm>
            <a:off x="4222873" y="4098591"/>
            <a:ext cx="4537500" cy="438600"/>
          </a:xfrm>
          <a:prstGeom prst="straightConnector1">
            <a:avLst/>
          </a:prstGeom>
          <a:noFill/>
          <a:ln cap="flat" cmpd="sng" w="76200">
            <a:solidFill>
              <a:srgbClr val="C42133"/>
            </a:solidFill>
            <a:prstDash val="solid"/>
            <a:miter lim="800000"/>
            <a:headEnd len="sm" w="sm" type="none"/>
            <a:tailEnd len="med" w="med" type="triangle"/>
          </a:ln>
        </p:spPr>
      </p:cxnSp>
      <p:cxnSp>
        <p:nvCxnSpPr>
          <p:cNvPr id="592" name="Google Shape;592;p29"/>
          <p:cNvCxnSpPr>
            <a:endCxn id="588" idx="1"/>
          </p:cNvCxnSpPr>
          <p:nvPr/>
        </p:nvCxnSpPr>
        <p:spPr>
          <a:xfrm>
            <a:off x="5640309" y="3923794"/>
            <a:ext cx="3359700" cy="289800"/>
          </a:xfrm>
          <a:prstGeom prst="straightConnector1">
            <a:avLst/>
          </a:prstGeom>
          <a:noFill/>
          <a:ln cap="flat" cmpd="sng" w="76200">
            <a:solidFill>
              <a:srgbClr val="C42133"/>
            </a:solidFill>
            <a:prstDash val="solid"/>
            <a:miter lim="800000"/>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Visualize the data – Evoke Signal</a:t>
            </a:r>
            <a:endParaRPr/>
          </a:p>
        </p:txBody>
      </p:sp>
      <p:pic>
        <p:nvPicPr>
          <p:cNvPr descr="สถาบันเทคโนโลยีไทย-ญี่ปุ่น - วิกิพีเดีย" id="598" name="Google Shape;598;p30"/>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599" name="Google Shape;599;p30"/>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600" name="Google Shape;600;p30"/>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601" name="Google Shape;601;p30"/>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602" name="Google Shape;602;p30"/>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 name="Google Shape;603;p3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604" name="Google Shape;604;p3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605" name="Google Shape;605;p30"/>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606" name="Google Shape;606;p30"/>
          <p:cNvSpPr txBox="1"/>
          <p:nvPr/>
        </p:nvSpPr>
        <p:spPr>
          <a:xfrm>
            <a:off x="757972" y="1746187"/>
            <a:ext cx="10595828" cy="96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Find the average amplitude of each channel in the same event</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pic>
        <p:nvPicPr>
          <p:cNvPr id="607" name="Google Shape;607;p30"/>
          <p:cNvPicPr preferRelativeResize="0"/>
          <p:nvPr/>
        </p:nvPicPr>
        <p:blipFill rotWithShape="1">
          <a:blip r:embed="rId6">
            <a:alphaModFix/>
          </a:blip>
          <a:srcRect b="0" l="0" r="0" t="0"/>
          <a:stretch/>
        </p:blipFill>
        <p:spPr>
          <a:xfrm>
            <a:off x="838200" y="2370744"/>
            <a:ext cx="6429052" cy="387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3"/>
          <p:cNvPicPr preferRelativeResize="0"/>
          <p:nvPr/>
        </p:nvPicPr>
        <p:blipFill rotWithShape="1">
          <a:blip r:embed="rId3">
            <a:alphaModFix/>
          </a:blip>
          <a:srcRect b="0" l="0" r="0" t="21592"/>
          <a:stretch/>
        </p:blipFill>
        <p:spPr>
          <a:xfrm>
            <a:off x="0" y="285250"/>
            <a:ext cx="5108250" cy="2252925"/>
          </a:xfrm>
          <a:prstGeom prst="rect">
            <a:avLst/>
          </a:prstGeom>
          <a:noFill/>
          <a:ln>
            <a:noFill/>
          </a:ln>
        </p:spPr>
      </p:pic>
      <p:sp>
        <p:nvSpPr>
          <p:cNvPr id="115" name="Google Shape;115;p3"/>
          <p:cNvSpPr txBox="1"/>
          <p:nvPr>
            <p:ph type="title"/>
          </p:nvPr>
        </p:nvSpPr>
        <p:spPr>
          <a:xfrm>
            <a:off x="4521550" y="748936"/>
            <a:ext cx="68322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Brain-machine Interface </a:t>
            </a:r>
            <a:r>
              <a:rPr lang="en-US" sz="2800"/>
              <a:t>(BMI)</a:t>
            </a:r>
            <a:endParaRPr sz="4000"/>
          </a:p>
        </p:txBody>
      </p:sp>
      <p:sp>
        <p:nvSpPr>
          <p:cNvPr id="116" name="Google Shape;116;p3"/>
          <p:cNvSpPr txBox="1"/>
          <p:nvPr>
            <p:ph idx="1" type="body"/>
          </p:nvPr>
        </p:nvSpPr>
        <p:spPr>
          <a:xfrm>
            <a:off x="4521550" y="2209436"/>
            <a:ext cx="6832250" cy="391885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i="1" lang="en-US" sz="2000"/>
              <a:t>Brain-machine Interface is a system that realize subjects’ </a:t>
            </a:r>
            <a:r>
              <a:rPr b="1" i="1" lang="en-US" sz="2000" u="sng"/>
              <a:t>intention</a:t>
            </a:r>
            <a:r>
              <a:rPr b="1" i="1" lang="en-US" sz="2000"/>
              <a:t> / </a:t>
            </a:r>
            <a:r>
              <a:rPr b="1" i="1" lang="en-US" sz="2000" u="sng"/>
              <a:t>thoughts</a:t>
            </a:r>
            <a:r>
              <a:rPr b="1" i="1" lang="en-US" sz="2000"/>
              <a:t> </a:t>
            </a:r>
            <a:r>
              <a:rPr i="1" lang="en-US" sz="2000"/>
              <a:t>via brain activity that is produced. </a:t>
            </a:r>
            <a:endParaRPr/>
          </a:p>
          <a:p>
            <a:pPr indent="0" lvl="0" marL="0" rtl="0" algn="l">
              <a:lnSpc>
                <a:spcPct val="100000"/>
              </a:lnSpc>
              <a:spcBef>
                <a:spcPts val="1200"/>
              </a:spcBef>
              <a:spcAft>
                <a:spcPts val="0"/>
              </a:spcAft>
              <a:buClr>
                <a:srgbClr val="C42133"/>
              </a:buClr>
              <a:buSzPts val="2400"/>
              <a:buNone/>
            </a:pPr>
            <a:r>
              <a:rPr b="1" lang="en-US" sz="2400">
                <a:solidFill>
                  <a:srgbClr val="C42133"/>
                </a:solidFill>
              </a:rPr>
              <a:t>Example Application of BMI</a:t>
            </a:r>
            <a:endParaRPr/>
          </a:p>
          <a:p>
            <a:pPr indent="-461963" lvl="0" marL="461963" rtl="0" algn="l">
              <a:lnSpc>
                <a:spcPct val="100000"/>
              </a:lnSpc>
              <a:spcBef>
                <a:spcPts val="600"/>
              </a:spcBef>
              <a:spcAft>
                <a:spcPts val="0"/>
              </a:spcAft>
              <a:buClr>
                <a:srgbClr val="C42133"/>
              </a:buClr>
              <a:buSzPts val="2000"/>
              <a:buFont typeface="Noto Sans Symbols"/>
              <a:buChar char="▪"/>
            </a:pPr>
            <a:r>
              <a:rPr b="1" lang="en-US" sz="2000"/>
              <a:t>Medical and Rehabilitation</a:t>
            </a:r>
            <a:r>
              <a:rPr lang="en-US" sz="2000"/>
              <a:t>	</a:t>
            </a:r>
            <a:endParaRPr/>
          </a:p>
          <a:p>
            <a:pPr indent="-461963" lvl="0" marL="461963" rtl="0" algn="l">
              <a:lnSpc>
                <a:spcPct val="100000"/>
              </a:lnSpc>
              <a:spcBef>
                <a:spcPts val="600"/>
              </a:spcBef>
              <a:spcAft>
                <a:spcPts val="0"/>
              </a:spcAft>
              <a:buClr>
                <a:srgbClr val="C42133"/>
              </a:buClr>
              <a:buSzPts val="2000"/>
              <a:buFont typeface="Noto Sans Symbols"/>
              <a:buChar char="▪"/>
            </a:pPr>
            <a:r>
              <a:rPr b="1" lang="en-US" sz="2000"/>
              <a:t>Emotion Recognition</a:t>
            </a:r>
            <a:endParaRPr/>
          </a:p>
          <a:p>
            <a:pPr indent="-461963" lvl="0" marL="461963" rtl="0" algn="l">
              <a:lnSpc>
                <a:spcPct val="100000"/>
              </a:lnSpc>
              <a:spcBef>
                <a:spcPts val="600"/>
              </a:spcBef>
              <a:spcAft>
                <a:spcPts val="0"/>
              </a:spcAft>
              <a:buClr>
                <a:srgbClr val="C42133"/>
              </a:buClr>
              <a:buSzPts val="2000"/>
              <a:buFont typeface="Noto Sans Symbols"/>
              <a:buChar char="▪"/>
            </a:pPr>
            <a:r>
              <a:rPr b="1" lang="en-US" sz="2000"/>
              <a:t>Visual/Perception reconstruction</a:t>
            </a:r>
            <a:endParaRPr/>
          </a:p>
          <a:p>
            <a:pPr indent="0" lvl="0" marL="0" rtl="0" algn="l">
              <a:lnSpc>
                <a:spcPct val="100000"/>
              </a:lnSpc>
              <a:spcBef>
                <a:spcPts val="600"/>
              </a:spcBef>
              <a:spcAft>
                <a:spcPts val="0"/>
              </a:spcAft>
              <a:buSzPts val="1800"/>
              <a:buNone/>
            </a:pPr>
            <a:r>
              <a:t/>
            </a:r>
            <a:endParaRPr/>
          </a:p>
        </p:txBody>
      </p:sp>
      <p:pic>
        <p:nvPicPr>
          <p:cNvPr descr="สถาบันเทคโนโลยีไทย-ญี่ปุ่น - วิกิพีเดีย" id="117" name="Google Shape;117;p3"/>
          <p:cNvPicPr preferRelativeResize="0"/>
          <p:nvPr/>
        </p:nvPicPr>
        <p:blipFill rotWithShape="1">
          <a:blip r:embed="rId4">
            <a:alphaModFix/>
          </a:blip>
          <a:srcRect b="0" l="0" r="0" t="0"/>
          <a:stretch/>
        </p:blipFill>
        <p:spPr>
          <a:xfrm>
            <a:off x="10755913" y="64419"/>
            <a:ext cx="517659" cy="684518"/>
          </a:xfrm>
          <a:prstGeom prst="rect">
            <a:avLst/>
          </a:prstGeom>
          <a:noFill/>
          <a:ln>
            <a:noFill/>
          </a:ln>
        </p:spPr>
      </p:pic>
      <p:pic>
        <p:nvPicPr>
          <p:cNvPr descr="Hosei University - Club profile | Transfermarkt" id="118" name="Google Shape;118;p3"/>
          <p:cNvPicPr preferRelativeResize="0"/>
          <p:nvPr/>
        </p:nvPicPr>
        <p:blipFill rotWithShape="1">
          <a:blip r:embed="rId5">
            <a:alphaModFix/>
          </a:blip>
          <a:srcRect b="0" l="0" r="0" t="0"/>
          <a:stretch/>
        </p:blipFill>
        <p:spPr>
          <a:xfrm>
            <a:off x="11378465" y="64419"/>
            <a:ext cx="684518" cy="684518"/>
          </a:xfrm>
          <a:prstGeom prst="rect">
            <a:avLst/>
          </a:prstGeom>
          <a:noFill/>
          <a:ln>
            <a:noFill/>
          </a:ln>
        </p:spPr>
      </p:pic>
      <p:pic>
        <p:nvPicPr>
          <p:cNvPr id="119" name="Google Shape;119;p3"/>
          <p:cNvPicPr preferRelativeResize="0"/>
          <p:nvPr/>
        </p:nvPicPr>
        <p:blipFill rotWithShape="1">
          <a:blip r:embed="rId6">
            <a:alphaModFix/>
          </a:blip>
          <a:srcRect b="0" l="0" r="0" t="0"/>
          <a:stretch/>
        </p:blipFill>
        <p:spPr>
          <a:xfrm>
            <a:off x="8551817" y="63482"/>
            <a:ext cx="2099204" cy="685454"/>
          </a:xfrm>
          <a:prstGeom prst="rect">
            <a:avLst/>
          </a:prstGeom>
          <a:noFill/>
          <a:ln>
            <a:noFill/>
          </a:ln>
        </p:spPr>
      </p:pic>
      <p:cxnSp>
        <p:nvCxnSpPr>
          <p:cNvPr id="120" name="Google Shape;120;p3"/>
          <p:cNvCxnSpPr/>
          <p:nvPr/>
        </p:nvCxnSpPr>
        <p:spPr>
          <a:xfrm>
            <a:off x="4584612" y="1926453"/>
            <a:ext cx="6769188" cy="0"/>
          </a:xfrm>
          <a:prstGeom prst="straightConnector1">
            <a:avLst/>
          </a:prstGeom>
          <a:noFill/>
          <a:ln cap="flat" cmpd="sng" w="19050">
            <a:solidFill>
              <a:srgbClr val="C42133"/>
            </a:solidFill>
            <a:prstDash val="solid"/>
            <a:miter lim="800000"/>
            <a:headEnd len="sm" w="sm" type="none"/>
            <a:tailEnd len="sm" w="sm" type="none"/>
          </a:ln>
        </p:spPr>
      </p:cxnSp>
      <p:sp>
        <p:nvSpPr>
          <p:cNvPr id="121" name="Google Shape;121;p3"/>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3"/>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123" name="Google Shape;123;p3"/>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24" name="Google Shape;124;p3"/>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pic>
        <p:nvPicPr>
          <p:cNvPr id="125" name="Google Shape;125;p3"/>
          <p:cNvPicPr preferRelativeResize="0"/>
          <p:nvPr/>
        </p:nvPicPr>
        <p:blipFill rotWithShape="1">
          <a:blip r:embed="rId7">
            <a:alphaModFix/>
          </a:blip>
          <a:srcRect b="0" l="0" r="0" t="0"/>
          <a:stretch/>
        </p:blipFill>
        <p:spPr>
          <a:xfrm>
            <a:off x="221300" y="2653275"/>
            <a:ext cx="2974749" cy="1551450"/>
          </a:xfrm>
          <a:prstGeom prst="rect">
            <a:avLst/>
          </a:prstGeom>
          <a:noFill/>
          <a:ln>
            <a:noFill/>
          </a:ln>
        </p:spPr>
      </p:pic>
      <p:pic>
        <p:nvPicPr>
          <p:cNvPr id="126" name="Google Shape;126;p3"/>
          <p:cNvPicPr preferRelativeResize="0"/>
          <p:nvPr/>
        </p:nvPicPr>
        <p:blipFill rotWithShape="1">
          <a:blip r:embed="rId8">
            <a:alphaModFix/>
          </a:blip>
          <a:srcRect b="0" l="0" r="0" t="0"/>
          <a:stretch/>
        </p:blipFill>
        <p:spPr>
          <a:xfrm>
            <a:off x="359125" y="4492517"/>
            <a:ext cx="3679476" cy="171255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Visualize the data – Evoke Signal</a:t>
            </a:r>
            <a:endParaRPr/>
          </a:p>
        </p:txBody>
      </p:sp>
      <p:pic>
        <p:nvPicPr>
          <p:cNvPr descr="สถาบันเทคโนโลยีไทย-ญี่ปุ่น - วิกิพีเดีย" id="613" name="Google Shape;613;p31"/>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614" name="Google Shape;614;p31"/>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615" name="Google Shape;615;p31"/>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616" name="Google Shape;616;p31"/>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617" name="Google Shape;617;p31"/>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8" name="Google Shape;618;p3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619" name="Google Shape;619;p3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620" name="Google Shape;620;p31"/>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621" name="Google Shape;621;p31"/>
          <p:cNvSpPr txBox="1"/>
          <p:nvPr/>
        </p:nvSpPr>
        <p:spPr>
          <a:xfrm>
            <a:off x="757972" y="1746187"/>
            <a:ext cx="10595828" cy="96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Compute Power Spectral Density of each channel or average</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pic>
        <p:nvPicPr>
          <p:cNvPr id="622" name="Google Shape;622;p31"/>
          <p:cNvPicPr preferRelativeResize="0"/>
          <p:nvPr/>
        </p:nvPicPr>
        <p:blipFill rotWithShape="1">
          <a:blip r:embed="rId6">
            <a:alphaModFix/>
          </a:blip>
          <a:srcRect b="0" l="0" r="0" t="0"/>
          <a:stretch/>
        </p:blipFill>
        <p:spPr>
          <a:xfrm>
            <a:off x="516585" y="2316482"/>
            <a:ext cx="5209452" cy="3860942"/>
          </a:xfrm>
          <a:prstGeom prst="rect">
            <a:avLst/>
          </a:prstGeom>
          <a:noFill/>
          <a:ln>
            <a:noFill/>
          </a:ln>
        </p:spPr>
      </p:pic>
      <p:pic>
        <p:nvPicPr>
          <p:cNvPr id="623" name="Google Shape;623;p31"/>
          <p:cNvPicPr preferRelativeResize="0"/>
          <p:nvPr/>
        </p:nvPicPr>
        <p:blipFill rotWithShape="1">
          <a:blip r:embed="rId7">
            <a:alphaModFix/>
          </a:blip>
          <a:srcRect b="0" l="0" r="0" t="0"/>
          <a:stretch/>
        </p:blipFill>
        <p:spPr>
          <a:xfrm>
            <a:off x="6096000" y="2316480"/>
            <a:ext cx="5568452" cy="38609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Visualize the data – Evoke Signal</a:t>
            </a:r>
            <a:endParaRPr/>
          </a:p>
        </p:txBody>
      </p:sp>
      <p:pic>
        <p:nvPicPr>
          <p:cNvPr descr="สถาบันเทคโนโลยีไทย-ญี่ปุ่น - วิกิพีเดีย" id="629" name="Google Shape;629;p32"/>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630" name="Google Shape;630;p32"/>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631" name="Google Shape;631;p32"/>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632" name="Google Shape;632;p32"/>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633" name="Google Shape;633;p32"/>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4" name="Google Shape;634;p3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635" name="Google Shape;635;p3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636" name="Google Shape;636;p32"/>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637" name="Google Shape;637;p32"/>
          <p:cNvSpPr txBox="1"/>
          <p:nvPr/>
        </p:nvSpPr>
        <p:spPr>
          <a:xfrm>
            <a:off x="757972" y="1746187"/>
            <a:ext cx="10595828" cy="96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Plot brain-activation heat map at each timestep</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pic>
        <p:nvPicPr>
          <p:cNvPr id="638" name="Google Shape;638;p32"/>
          <p:cNvPicPr preferRelativeResize="0"/>
          <p:nvPr/>
        </p:nvPicPr>
        <p:blipFill rotWithShape="1">
          <a:blip r:embed="rId6">
            <a:alphaModFix/>
          </a:blip>
          <a:srcRect b="0" l="0" r="0" t="0"/>
          <a:stretch/>
        </p:blipFill>
        <p:spPr>
          <a:xfrm>
            <a:off x="838200" y="2451616"/>
            <a:ext cx="11195619" cy="22347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DL Model - EEGNet</a:t>
            </a:r>
            <a:endParaRPr/>
          </a:p>
        </p:txBody>
      </p:sp>
      <p:pic>
        <p:nvPicPr>
          <p:cNvPr descr="สถาบันเทคโนโลยีไทย-ญี่ปุ่น - วิกิพีเดีย" id="644" name="Google Shape;644;p33"/>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645" name="Google Shape;645;p33"/>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646" name="Google Shape;646;p33"/>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647" name="Google Shape;647;p33"/>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648" name="Google Shape;648;p33"/>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9" name="Google Shape;649;p33"/>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650" name="Google Shape;650;p33"/>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651" name="Google Shape;651;p33"/>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652" name="Google Shape;652;p33"/>
          <p:cNvSpPr txBox="1"/>
          <p:nvPr/>
        </p:nvSpPr>
        <p:spPr>
          <a:xfrm>
            <a:off x="757972" y="1746186"/>
            <a:ext cx="5306052" cy="404290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C42133"/>
              </a:buClr>
              <a:buSzPts val="1400"/>
              <a:buFont typeface="Arial"/>
              <a:buChar char="•"/>
            </a:pPr>
            <a:r>
              <a:rPr b="1" i="0" lang="en-US" sz="1400" u="none" cap="none" strike="noStrike">
                <a:solidFill>
                  <a:srgbClr val="C42133"/>
                </a:solidFill>
                <a:latin typeface="Calibri"/>
                <a:ea typeface="Calibri"/>
                <a:cs typeface="Calibri"/>
                <a:sym typeface="Calibri"/>
              </a:rPr>
              <a:t>Temporal Convolution</a:t>
            </a:r>
            <a:endParaRPr b="0" i="0" sz="1400" u="none" cap="none" strike="noStrike">
              <a:solidFill>
                <a:srgbClr val="000000"/>
              </a:solidFill>
              <a:latin typeface="Arial"/>
              <a:ea typeface="Arial"/>
              <a:cs typeface="Arial"/>
              <a:sym typeface="Arial"/>
            </a:endParaRPr>
          </a:p>
          <a:p>
            <a:pPr indent="0" lvl="1" marL="45720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Normal convolutional layer that learn spatial filter</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0070C0"/>
              </a:buClr>
              <a:buSzPts val="1400"/>
              <a:buFont typeface="Arial"/>
              <a:buChar char="•"/>
            </a:pPr>
            <a:r>
              <a:rPr b="1" i="0" lang="en-US" sz="1400" u="none" cap="none" strike="noStrike">
                <a:solidFill>
                  <a:srgbClr val="0070C0"/>
                </a:solidFill>
                <a:latin typeface="Calibri"/>
                <a:ea typeface="Calibri"/>
                <a:cs typeface="Calibri"/>
                <a:sym typeface="Calibri"/>
              </a:rPr>
              <a:t>Depth-wise Convolution</a:t>
            </a:r>
            <a:endParaRPr b="0" i="0" sz="1400" u="none" cap="none" strike="noStrike">
              <a:solidFill>
                <a:srgbClr val="000000"/>
              </a:solidFill>
              <a:latin typeface="Arial"/>
              <a:ea typeface="Arial"/>
              <a:cs typeface="Arial"/>
              <a:sym typeface="Arial"/>
            </a:endParaRPr>
          </a:p>
          <a:p>
            <a:pPr indent="0" lvl="1" marL="45720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Learn the feature by feature-map-wise convolution resulting a frequency-specific spatial filter</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7030A0"/>
              </a:buClr>
              <a:buSzPts val="1400"/>
              <a:buFont typeface="Arial"/>
              <a:buChar char="•"/>
            </a:pPr>
            <a:r>
              <a:rPr b="0" i="0" lang="en-US" sz="1400" u="none" cap="none" strike="noStrike">
                <a:solidFill>
                  <a:srgbClr val="7030A0"/>
                </a:solidFill>
                <a:latin typeface="Calibri"/>
                <a:ea typeface="Calibri"/>
                <a:cs typeface="Calibri"/>
                <a:sym typeface="Calibri"/>
              </a:rPr>
              <a:t>Separable Convolution</a:t>
            </a:r>
            <a:endParaRPr b="0" i="0" sz="1400" u="none" cap="none" strike="noStrike">
              <a:solidFill>
                <a:srgbClr val="000000"/>
              </a:solidFill>
              <a:latin typeface="Arial"/>
              <a:ea typeface="Arial"/>
              <a:cs typeface="Arial"/>
              <a:sym typeface="Arial"/>
            </a:endParaRPr>
          </a:p>
          <a:p>
            <a:pPr indent="0" lvl="1" marL="45720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Temporal-spatial fuse convolution that utilize depth-wise convolution to learn temporal summary for each feature map and point-wise convolution to optimally mix the feature map</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rgbClr val="C55A11"/>
              </a:buClr>
              <a:buSzPts val="1400"/>
              <a:buFont typeface="Arial"/>
              <a:buChar char="•"/>
            </a:pPr>
            <a:r>
              <a:rPr b="0" i="0" lang="en-US" sz="1400" u="none" cap="none" strike="noStrike">
                <a:solidFill>
                  <a:srgbClr val="C55A11"/>
                </a:solidFill>
                <a:latin typeface="Calibri"/>
                <a:ea typeface="Calibri"/>
                <a:cs typeface="Calibri"/>
                <a:sym typeface="Calibri"/>
              </a:rPr>
              <a:t>Classification</a:t>
            </a:r>
            <a:endParaRPr b="0" i="0" sz="1400" u="none" cap="none" strike="noStrike">
              <a:solidFill>
                <a:srgbClr val="000000"/>
              </a:solidFill>
              <a:latin typeface="Arial"/>
              <a:ea typeface="Arial"/>
              <a:cs typeface="Arial"/>
              <a:sym typeface="Arial"/>
            </a:endParaRPr>
          </a:p>
          <a:p>
            <a:pPr indent="0" lvl="1" marL="45720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Simple fully-connected layer that map the feature map to output classes</a:t>
            </a:r>
            <a:endParaRPr b="0" i="0" sz="1400" u="none" cap="none" strike="noStrike">
              <a:solidFill>
                <a:srgbClr val="000000"/>
              </a:solidFill>
              <a:latin typeface="Arial"/>
              <a:ea typeface="Arial"/>
              <a:cs typeface="Arial"/>
              <a:sym typeface="Arial"/>
            </a:endParaRPr>
          </a:p>
        </p:txBody>
      </p:sp>
      <p:pic>
        <p:nvPicPr>
          <p:cNvPr id="653" name="Google Shape;653;p33"/>
          <p:cNvPicPr preferRelativeResize="0"/>
          <p:nvPr/>
        </p:nvPicPr>
        <p:blipFill rotWithShape="1">
          <a:blip r:embed="rId6">
            <a:alphaModFix/>
          </a:blip>
          <a:srcRect b="50805" l="0" r="0" t="0"/>
          <a:stretch/>
        </p:blipFill>
        <p:spPr>
          <a:xfrm>
            <a:off x="6231602" y="1964784"/>
            <a:ext cx="2755900" cy="3373818"/>
          </a:xfrm>
          <a:prstGeom prst="rect">
            <a:avLst/>
          </a:prstGeom>
          <a:noFill/>
          <a:ln>
            <a:noFill/>
          </a:ln>
        </p:spPr>
      </p:pic>
      <p:pic>
        <p:nvPicPr>
          <p:cNvPr id="654" name="Google Shape;654;p33"/>
          <p:cNvPicPr preferRelativeResize="0"/>
          <p:nvPr/>
        </p:nvPicPr>
        <p:blipFill rotWithShape="1">
          <a:blip r:embed="rId6">
            <a:alphaModFix/>
          </a:blip>
          <a:srcRect b="0" l="0" r="0" t="51118"/>
          <a:stretch/>
        </p:blipFill>
        <p:spPr>
          <a:xfrm>
            <a:off x="9090948" y="1986433"/>
            <a:ext cx="2755900" cy="3352169"/>
          </a:xfrm>
          <a:prstGeom prst="rect">
            <a:avLst/>
          </a:prstGeom>
          <a:noFill/>
          <a:ln>
            <a:noFill/>
          </a:ln>
        </p:spPr>
      </p:pic>
      <p:cxnSp>
        <p:nvCxnSpPr>
          <p:cNvPr id="655" name="Google Shape;655;p33"/>
          <p:cNvCxnSpPr>
            <a:stCxn id="653" idx="2"/>
            <a:endCxn id="654" idx="0"/>
          </p:cNvCxnSpPr>
          <p:nvPr/>
        </p:nvCxnSpPr>
        <p:spPr>
          <a:xfrm rot="-5400000">
            <a:off x="7363102" y="2232852"/>
            <a:ext cx="3352200" cy="2859300"/>
          </a:xfrm>
          <a:prstGeom prst="bentConnector5">
            <a:avLst>
              <a:gd fmla="val -6819" name="adj1"/>
              <a:gd fmla="val 50001" name="adj2"/>
              <a:gd fmla="val 106818" name="adj3"/>
            </a:avLst>
          </a:prstGeom>
          <a:noFill/>
          <a:ln cap="flat" cmpd="sng" w="9525">
            <a:solidFill>
              <a:schemeClr val="dk1"/>
            </a:solidFill>
            <a:prstDash val="solid"/>
            <a:miter lim="800000"/>
            <a:headEnd len="sm" w="sm" type="none"/>
            <a:tailEnd len="med" w="med" type="triangle"/>
          </a:ln>
        </p:spPr>
      </p:cxnSp>
      <p:sp>
        <p:nvSpPr>
          <p:cNvPr id="656" name="Google Shape;656;p33"/>
          <p:cNvSpPr/>
          <p:nvPr/>
        </p:nvSpPr>
        <p:spPr>
          <a:xfrm>
            <a:off x="6167470" y="2276541"/>
            <a:ext cx="2755900" cy="920706"/>
          </a:xfrm>
          <a:prstGeom prst="rect">
            <a:avLst/>
          </a:prstGeom>
          <a:solidFill>
            <a:srgbClr val="C42133">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7" name="Google Shape;657;p33"/>
          <p:cNvSpPr/>
          <p:nvPr/>
        </p:nvSpPr>
        <p:spPr>
          <a:xfrm>
            <a:off x="6167470" y="3244497"/>
            <a:ext cx="2755900" cy="1283169"/>
          </a:xfrm>
          <a:prstGeom prst="rect">
            <a:avLst/>
          </a:prstGeom>
          <a:solidFill>
            <a:srgbClr val="00B0F0">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8" name="Google Shape;658;p33"/>
          <p:cNvSpPr/>
          <p:nvPr/>
        </p:nvSpPr>
        <p:spPr>
          <a:xfrm>
            <a:off x="9090947" y="1884698"/>
            <a:ext cx="2755900" cy="1283169"/>
          </a:xfrm>
          <a:prstGeom prst="rect">
            <a:avLst/>
          </a:prstGeom>
          <a:solidFill>
            <a:srgbClr val="7030A0">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9" name="Google Shape;659;p33"/>
          <p:cNvSpPr/>
          <p:nvPr/>
        </p:nvSpPr>
        <p:spPr>
          <a:xfrm>
            <a:off x="9090947" y="4079835"/>
            <a:ext cx="2755900" cy="1283169"/>
          </a:xfrm>
          <a:prstGeom prst="rect">
            <a:avLst/>
          </a:prstGeom>
          <a:solidFill>
            <a:srgbClr val="C55A11">
              <a:alpha val="1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DL Model – EEGNet cont.</a:t>
            </a:r>
            <a:endParaRPr/>
          </a:p>
        </p:txBody>
      </p:sp>
      <p:pic>
        <p:nvPicPr>
          <p:cNvPr descr="สถาบันเทคโนโลยีไทย-ญี่ปุ่น - วิกิพีเดีย" id="665" name="Google Shape;665;p34"/>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666" name="Google Shape;666;p34"/>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667" name="Google Shape;667;p34"/>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668" name="Google Shape;668;p34"/>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669" name="Google Shape;669;p34"/>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0" name="Google Shape;670;p3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671" name="Google Shape;671;p3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672" name="Google Shape;672;p34"/>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673" name="Google Shape;673;p34"/>
          <p:cNvPicPr preferRelativeResize="0"/>
          <p:nvPr/>
        </p:nvPicPr>
        <p:blipFill rotWithShape="1">
          <a:blip r:embed="rId6">
            <a:alphaModFix/>
          </a:blip>
          <a:srcRect b="0" l="0" r="0" t="0"/>
          <a:stretch/>
        </p:blipFill>
        <p:spPr>
          <a:xfrm>
            <a:off x="838200" y="1690688"/>
            <a:ext cx="6405240" cy="464420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Prepare the data</a:t>
            </a:r>
            <a:endParaRPr/>
          </a:p>
        </p:txBody>
      </p:sp>
      <p:pic>
        <p:nvPicPr>
          <p:cNvPr descr="สถาบันเทคโนโลยีไทย-ญี่ปุ่น - วิกิพีเดีย" id="679" name="Google Shape;679;p35"/>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680" name="Google Shape;680;p35"/>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681" name="Google Shape;681;p35"/>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682" name="Google Shape;682;p35"/>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683" name="Google Shape;683;p35"/>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4" name="Google Shape;684;p3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685" name="Google Shape;685;p3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686" name="Google Shape;686;p35"/>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687" name="Google Shape;687;p35"/>
          <p:cNvPicPr preferRelativeResize="0"/>
          <p:nvPr/>
        </p:nvPicPr>
        <p:blipFill rotWithShape="1">
          <a:blip r:embed="rId6">
            <a:alphaModFix/>
          </a:blip>
          <a:srcRect b="0" l="0" r="0" t="0"/>
          <a:stretch/>
        </p:blipFill>
        <p:spPr>
          <a:xfrm>
            <a:off x="905815" y="1991394"/>
            <a:ext cx="3422483" cy="4500321"/>
          </a:xfrm>
          <a:prstGeom prst="rect">
            <a:avLst/>
          </a:prstGeom>
          <a:noFill/>
          <a:ln>
            <a:noFill/>
          </a:ln>
        </p:spPr>
      </p:pic>
      <p:pic>
        <p:nvPicPr>
          <p:cNvPr id="688" name="Google Shape;688;p35"/>
          <p:cNvPicPr preferRelativeResize="0"/>
          <p:nvPr/>
        </p:nvPicPr>
        <p:blipFill rotWithShape="1">
          <a:blip r:embed="rId7">
            <a:alphaModFix/>
          </a:blip>
          <a:srcRect b="0" l="0" r="0" t="0"/>
          <a:stretch/>
        </p:blipFill>
        <p:spPr>
          <a:xfrm>
            <a:off x="5457591" y="1991394"/>
            <a:ext cx="5896209" cy="1227799"/>
          </a:xfrm>
          <a:prstGeom prst="rect">
            <a:avLst/>
          </a:prstGeom>
          <a:noFill/>
          <a:ln>
            <a:noFill/>
          </a:ln>
        </p:spPr>
      </p:pic>
      <p:sp>
        <p:nvSpPr>
          <p:cNvPr id="689" name="Google Shape;689;p35"/>
          <p:cNvSpPr txBox="1"/>
          <p:nvPr/>
        </p:nvSpPr>
        <p:spPr>
          <a:xfrm>
            <a:off x="5360310" y="1627731"/>
            <a:ext cx="59720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highlight>
                  <a:srgbClr val="C42133"/>
                </a:highlight>
                <a:latin typeface="Calibri"/>
                <a:ea typeface="Calibri"/>
                <a:cs typeface="Calibri"/>
                <a:sym typeface="Calibri"/>
              </a:rPr>
              <a:t>Split the data to training and testing set</a:t>
            </a:r>
            <a:endParaRPr b="0" i="0" sz="1400" u="none" cap="none" strike="noStrike">
              <a:solidFill>
                <a:srgbClr val="000000"/>
              </a:solidFill>
              <a:latin typeface="Arial"/>
              <a:ea typeface="Arial"/>
              <a:cs typeface="Arial"/>
              <a:sym typeface="Arial"/>
            </a:endParaRPr>
          </a:p>
        </p:txBody>
      </p:sp>
      <p:sp>
        <p:nvSpPr>
          <p:cNvPr id="690" name="Google Shape;690;p35"/>
          <p:cNvSpPr txBox="1"/>
          <p:nvPr/>
        </p:nvSpPr>
        <p:spPr>
          <a:xfrm>
            <a:off x="859674" y="1627731"/>
            <a:ext cx="35147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highlight>
                  <a:srgbClr val="C42133"/>
                </a:highlight>
                <a:latin typeface="Calibri"/>
                <a:ea typeface="Calibri"/>
                <a:cs typeface="Calibri"/>
                <a:sym typeface="Calibri"/>
              </a:rPr>
              <a:t>Load 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Create the dataloader</a:t>
            </a:r>
            <a:endParaRPr sz="4000"/>
          </a:p>
        </p:txBody>
      </p:sp>
      <p:pic>
        <p:nvPicPr>
          <p:cNvPr descr="สถาบันเทคโนโลยีไทย-ญี่ปุ่น - วิกิพีเดีย" id="696" name="Google Shape;696;p36"/>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697" name="Google Shape;697;p36"/>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698" name="Google Shape;698;p36"/>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699" name="Google Shape;699;p36"/>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700" name="Google Shape;700;p36"/>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1" name="Google Shape;701;p36"/>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702" name="Google Shape;702;p3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703" name="Google Shape;703;p36"/>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704" name="Google Shape;704;p36"/>
          <p:cNvPicPr preferRelativeResize="0"/>
          <p:nvPr/>
        </p:nvPicPr>
        <p:blipFill rotWithShape="1">
          <a:blip r:embed="rId6">
            <a:alphaModFix/>
          </a:blip>
          <a:srcRect b="0" l="0" r="0" t="0"/>
          <a:stretch/>
        </p:blipFill>
        <p:spPr>
          <a:xfrm>
            <a:off x="813535" y="1690688"/>
            <a:ext cx="6163535" cy="45154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Training Loop</a:t>
            </a:r>
            <a:endParaRPr/>
          </a:p>
        </p:txBody>
      </p:sp>
      <p:pic>
        <p:nvPicPr>
          <p:cNvPr descr="สถาบันเทคโนโลยีไทย-ญี่ปุ่น - วิกิพีเดีย" id="710" name="Google Shape;710;p37"/>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711" name="Google Shape;711;p37"/>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712" name="Google Shape;712;p37"/>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713" name="Google Shape;713;p37"/>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714" name="Google Shape;714;p37"/>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5" name="Google Shape;715;p37"/>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716" name="Google Shape;716;p3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717" name="Google Shape;717;p37"/>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718" name="Google Shape;718;p37"/>
          <p:cNvPicPr preferRelativeResize="0"/>
          <p:nvPr/>
        </p:nvPicPr>
        <p:blipFill rotWithShape="1">
          <a:blip r:embed="rId6">
            <a:alphaModFix/>
          </a:blip>
          <a:srcRect b="0" l="0" r="0" t="0"/>
          <a:stretch/>
        </p:blipFill>
        <p:spPr>
          <a:xfrm>
            <a:off x="889174" y="1690688"/>
            <a:ext cx="8467837" cy="4582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Testing Loop</a:t>
            </a:r>
            <a:endParaRPr/>
          </a:p>
        </p:txBody>
      </p:sp>
      <p:pic>
        <p:nvPicPr>
          <p:cNvPr descr="สถาบันเทคโนโลยีไทย-ญี่ปุ่น - วิกิพีเดีย" id="724" name="Google Shape;724;p38"/>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725" name="Google Shape;725;p38"/>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726" name="Google Shape;726;p38"/>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727" name="Google Shape;727;p38"/>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728" name="Google Shape;728;p38"/>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9" name="Google Shape;729;p38"/>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730" name="Google Shape;730;p3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731" name="Google Shape;731;p38"/>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732" name="Google Shape;732;p38"/>
          <p:cNvPicPr preferRelativeResize="0"/>
          <p:nvPr/>
        </p:nvPicPr>
        <p:blipFill rotWithShape="1">
          <a:blip r:embed="rId6">
            <a:alphaModFix/>
          </a:blip>
          <a:srcRect b="0" l="0" r="0" t="0"/>
          <a:stretch/>
        </p:blipFill>
        <p:spPr>
          <a:xfrm>
            <a:off x="852043" y="1776783"/>
            <a:ext cx="6373114" cy="268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descr="Brain-computer interfaces | Complete Anatomy" id="737" name="Google Shape;737;p39"/>
          <p:cNvPicPr preferRelativeResize="0"/>
          <p:nvPr/>
        </p:nvPicPr>
        <p:blipFill rotWithShape="1">
          <a:blip r:embed="rId3">
            <a:alphaModFix/>
          </a:blip>
          <a:srcRect b="0" l="0" r="55532" t="0"/>
          <a:stretch/>
        </p:blipFill>
        <p:spPr>
          <a:xfrm>
            <a:off x="0" y="1"/>
            <a:ext cx="5196314" cy="6841595"/>
          </a:xfrm>
          <a:prstGeom prst="rect">
            <a:avLst/>
          </a:prstGeom>
          <a:noFill/>
          <a:ln>
            <a:noFill/>
          </a:ln>
        </p:spPr>
      </p:pic>
      <p:sp>
        <p:nvSpPr>
          <p:cNvPr id="738" name="Google Shape;738;p39"/>
          <p:cNvSpPr/>
          <p:nvPr/>
        </p:nvSpPr>
        <p:spPr>
          <a:xfrm>
            <a:off x="3936274" y="1428206"/>
            <a:ext cx="8255725" cy="206642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9" name="Google Shape;739;p39"/>
          <p:cNvSpPr txBox="1"/>
          <p:nvPr>
            <p:ph type="ctrTitle"/>
          </p:nvPr>
        </p:nvSpPr>
        <p:spPr>
          <a:xfrm>
            <a:off x="3936275" y="1493836"/>
            <a:ext cx="8090262" cy="19351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End of Section</a:t>
            </a:r>
            <a:endParaRPr/>
          </a:p>
        </p:txBody>
      </p:sp>
      <p:pic>
        <p:nvPicPr>
          <p:cNvPr descr="สถาบันเทคโนโลยีไทย-ญี่ปุ่น - วิกิพีเดีย" id="740" name="Google Shape;740;p39"/>
          <p:cNvPicPr preferRelativeResize="0"/>
          <p:nvPr/>
        </p:nvPicPr>
        <p:blipFill rotWithShape="1">
          <a:blip r:embed="rId4">
            <a:alphaModFix/>
          </a:blip>
          <a:srcRect b="0" l="0" r="0" t="0"/>
          <a:stretch/>
        </p:blipFill>
        <p:spPr>
          <a:xfrm>
            <a:off x="10755913" y="64419"/>
            <a:ext cx="517659" cy="684518"/>
          </a:xfrm>
          <a:prstGeom prst="rect">
            <a:avLst/>
          </a:prstGeom>
          <a:noFill/>
          <a:ln>
            <a:noFill/>
          </a:ln>
        </p:spPr>
      </p:pic>
      <p:pic>
        <p:nvPicPr>
          <p:cNvPr descr="Hosei University - Club profile | Transfermarkt" id="741" name="Google Shape;741;p39"/>
          <p:cNvPicPr preferRelativeResize="0"/>
          <p:nvPr/>
        </p:nvPicPr>
        <p:blipFill rotWithShape="1">
          <a:blip r:embed="rId5">
            <a:alphaModFix/>
          </a:blip>
          <a:srcRect b="0" l="0" r="0" t="0"/>
          <a:stretch/>
        </p:blipFill>
        <p:spPr>
          <a:xfrm>
            <a:off x="11378465" y="64419"/>
            <a:ext cx="684518" cy="684518"/>
          </a:xfrm>
          <a:prstGeom prst="rect">
            <a:avLst/>
          </a:prstGeom>
          <a:noFill/>
          <a:ln>
            <a:noFill/>
          </a:ln>
        </p:spPr>
      </p:pic>
      <p:pic>
        <p:nvPicPr>
          <p:cNvPr id="742" name="Google Shape;742;p39"/>
          <p:cNvPicPr preferRelativeResize="0"/>
          <p:nvPr/>
        </p:nvPicPr>
        <p:blipFill rotWithShape="1">
          <a:blip r:embed="rId6">
            <a:alphaModFix/>
          </a:blip>
          <a:srcRect b="0" l="0" r="0" t="0"/>
          <a:stretch/>
        </p:blipFill>
        <p:spPr>
          <a:xfrm>
            <a:off x="8551817" y="63482"/>
            <a:ext cx="2099204" cy="6854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40"/>
          <p:cNvPicPr preferRelativeResize="0"/>
          <p:nvPr/>
        </p:nvPicPr>
        <p:blipFill rotWithShape="1">
          <a:blip r:embed="rId3">
            <a:alphaModFix/>
          </a:blip>
          <a:srcRect b="8498" l="29780" r="38828" t="8498"/>
          <a:stretch/>
        </p:blipFill>
        <p:spPr>
          <a:xfrm>
            <a:off x="1" y="0"/>
            <a:ext cx="3823062" cy="6858000"/>
          </a:xfrm>
          <a:prstGeom prst="rect">
            <a:avLst/>
          </a:prstGeom>
          <a:noFill/>
          <a:ln>
            <a:noFill/>
          </a:ln>
        </p:spPr>
      </p:pic>
      <p:sp>
        <p:nvSpPr>
          <p:cNvPr id="748" name="Google Shape;748;p40"/>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9" name="Google Shape;749;p40"/>
          <p:cNvSpPr txBox="1"/>
          <p:nvPr>
            <p:ph type="title"/>
          </p:nvPr>
        </p:nvSpPr>
        <p:spPr>
          <a:xfrm>
            <a:off x="0" y="574766"/>
            <a:ext cx="5190309" cy="906282"/>
          </a:xfrm>
          <a:prstGeom prst="rect">
            <a:avLst/>
          </a:prstGeom>
          <a:solidFill>
            <a:srgbClr val="C42133"/>
          </a:solid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Calibri"/>
              <a:buNone/>
            </a:pPr>
            <a:r>
              <a:rPr lang="en-US">
                <a:solidFill>
                  <a:schemeClr val="lt1"/>
                </a:solidFill>
              </a:rPr>
              <a:t>Section Outline</a:t>
            </a:r>
            <a:endParaRPr/>
          </a:p>
        </p:txBody>
      </p:sp>
      <p:pic>
        <p:nvPicPr>
          <p:cNvPr descr="สถาบันเทคโนโลยีไทย-ญี่ปุ่น - วิกิพีเดีย" id="750" name="Google Shape;750;p40"/>
          <p:cNvPicPr preferRelativeResize="0"/>
          <p:nvPr/>
        </p:nvPicPr>
        <p:blipFill rotWithShape="1">
          <a:blip r:embed="rId4">
            <a:alphaModFix/>
          </a:blip>
          <a:srcRect b="0" l="0" r="0" t="0"/>
          <a:stretch/>
        </p:blipFill>
        <p:spPr>
          <a:xfrm>
            <a:off x="10755913" y="64419"/>
            <a:ext cx="517659" cy="684518"/>
          </a:xfrm>
          <a:prstGeom prst="rect">
            <a:avLst/>
          </a:prstGeom>
          <a:noFill/>
          <a:ln>
            <a:noFill/>
          </a:ln>
        </p:spPr>
      </p:pic>
      <p:pic>
        <p:nvPicPr>
          <p:cNvPr descr="Hosei University - Club profile | Transfermarkt" id="751" name="Google Shape;751;p40"/>
          <p:cNvPicPr preferRelativeResize="0"/>
          <p:nvPr/>
        </p:nvPicPr>
        <p:blipFill rotWithShape="1">
          <a:blip r:embed="rId5">
            <a:alphaModFix/>
          </a:blip>
          <a:srcRect b="0" l="0" r="0" t="0"/>
          <a:stretch/>
        </p:blipFill>
        <p:spPr>
          <a:xfrm>
            <a:off x="11378465" y="64419"/>
            <a:ext cx="684518" cy="684518"/>
          </a:xfrm>
          <a:prstGeom prst="rect">
            <a:avLst/>
          </a:prstGeom>
          <a:noFill/>
          <a:ln>
            <a:noFill/>
          </a:ln>
        </p:spPr>
      </p:pic>
      <p:pic>
        <p:nvPicPr>
          <p:cNvPr id="752" name="Google Shape;752;p40"/>
          <p:cNvPicPr preferRelativeResize="0"/>
          <p:nvPr/>
        </p:nvPicPr>
        <p:blipFill rotWithShape="1">
          <a:blip r:embed="rId6">
            <a:alphaModFix/>
          </a:blip>
          <a:srcRect b="0" l="0" r="0" t="0"/>
          <a:stretch/>
        </p:blipFill>
        <p:spPr>
          <a:xfrm>
            <a:off x="8551817" y="63482"/>
            <a:ext cx="2099204" cy="685454"/>
          </a:xfrm>
          <a:prstGeom prst="rect">
            <a:avLst/>
          </a:prstGeom>
          <a:noFill/>
          <a:ln>
            <a:noFill/>
          </a:ln>
        </p:spPr>
      </p:pic>
      <p:sp>
        <p:nvSpPr>
          <p:cNvPr id="753" name="Google Shape;753;p4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754" name="Google Shape;754;p4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755" name="Google Shape;755;p40"/>
          <p:cNvSpPr/>
          <p:nvPr/>
        </p:nvSpPr>
        <p:spPr>
          <a:xfrm>
            <a:off x="5190309" y="1854697"/>
            <a:ext cx="888274" cy="88827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6" name="Google Shape;756;p40"/>
          <p:cNvSpPr/>
          <p:nvPr/>
        </p:nvSpPr>
        <p:spPr>
          <a:xfrm>
            <a:off x="5190309" y="2978609"/>
            <a:ext cx="888274" cy="88827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7" name="Google Shape;757;p40"/>
          <p:cNvSpPr/>
          <p:nvPr/>
        </p:nvSpPr>
        <p:spPr>
          <a:xfrm>
            <a:off x="5190309" y="4104780"/>
            <a:ext cx="888274" cy="88827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8" name="Google Shape;758;p40"/>
          <p:cNvSpPr/>
          <p:nvPr/>
        </p:nvSpPr>
        <p:spPr>
          <a:xfrm>
            <a:off x="5190309" y="5230951"/>
            <a:ext cx="888274" cy="88827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59" name="Google Shape;759;p40"/>
          <p:cNvPicPr preferRelativeResize="0"/>
          <p:nvPr/>
        </p:nvPicPr>
        <p:blipFill rotWithShape="1">
          <a:blip r:embed="rId7">
            <a:alphaModFix/>
          </a:blip>
          <a:srcRect b="0" l="0" r="0" t="0"/>
          <a:stretch/>
        </p:blipFill>
        <p:spPr>
          <a:xfrm>
            <a:off x="5294812" y="1959200"/>
            <a:ext cx="679268" cy="679268"/>
          </a:xfrm>
          <a:prstGeom prst="rect">
            <a:avLst/>
          </a:prstGeom>
          <a:noFill/>
          <a:ln>
            <a:noFill/>
          </a:ln>
        </p:spPr>
      </p:pic>
      <p:pic>
        <p:nvPicPr>
          <p:cNvPr id="760" name="Google Shape;760;p40"/>
          <p:cNvPicPr preferRelativeResize="0"/>
          <p:nvPr/>
        </p:nvPicPr>
        <p:blipFill rotWithShape="1">
          <a:blip r:embed="rId8">
            <a:alphaModFix/>
          </a:blip>
          <a:srcRect b="0" l="0" r="0" t="0"/>
          <a:stretch/>
        </p:blipFill>
        <p:spPr>
          <a:xfrm>
            <a:off x="5294812" y="3083112"/>
            <a:ext cx="679268" cy="679268"/>
          </a:xfrm>
          <a:prstGeom prst="rect">
            <a:avLst/>
          </a:prstGeom>
          <a:noFill/>
          <a:ln>
            <a:noFill/>
          </a:ln>
        </p:spPr>
      </p:pic>
      <p:pic>
        <p:nvPicPr>
          <p:cNvPr id="761" name="Google Shape;761;p40"/>
          <p:cNvPicPr preferRelativeResize="0"/>
          <p:nvPr/>
        </p:nvPicPr>
        <p:blipFill rotWithShape="1">
          <a:blip r:embed="rId9">
            <a:alphaModFix/>
          </a:blip>
          <a:srcRect b="0" l="0" r="0" t="0"/>
          <a:stretch/>
        </p:blipFill>
        <p:spPr>
          <a:xfrm>
            <a:off x="5294812" y="4209283"/>
            <a:ext cx="679268" cy="679268"/>
          </a:xfrm>
          <a:prstGeom prst="rect">
            <a:avLst/>
          </a:prstGeom>
          <a:noFill/>
          <a:ln>
            <a:noFill/>
          </a:ln>
        </p:spPr>
      </p:pic>
      <p:pic>
        <p:nvPicPr>
          <p:cNvPr id="762" name="Google Shape;762;p40"/>
          <p:cNvPicPr preferRelativeResize="0"/>
          <p:nvPr/>
        </p:nvPicPr>
        <p:blipFill rotWithShape="1">
          <a:blip r:embed="rId10">
            <a:alphaModFix/>
          </a:blip>
          <a:srcRect b="0" l="0" r="0" t="0"/>
          <a:stretch/>
        </p:blipFill>
        <p:spPr>
          <a:xfrm>
            <a:off x="5294812" y="5335454"/>
            <a:ext cx="679268" cy="679268"/>
          </a:xfrm>
          <a:prstGeom prst="rect">
            <a:avLst/>
          </a:prstGeom>
          <a:noFill/>
          <a:ln>
            <a:noFill/>
          </a:ln>
        </p:spPr>
      </p:pic>
      <p:sp>
        <p:nvSpPr>
          <p:cNvPr id="763" name="Google Shape;763;p40"/>
          <p:cNvSpPr txBox="1"/>
          <p:nvPr/>
        </p:nvSpPr>
        <p:spPr>
          <a:xfrm>
            <a:off x="6183087" y="2068002"/>
            <a:ext cx="50139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sp>
        <p:nvSpPr>
          <p:cNvPr id="764" name="Google Shape;764;p40"/>
          <p:cNvSpPr txBox="1"/>
          <p:nvPr/>
        </p:nvSpPr>
        <p:spPr>
          <a:xfrm>
            <a:off x="6183087" y="3191914"/>
            <a:ext cx="50139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765" name="Google Shape;765;p40"/>
          <p:cNvSpPr txBox="1"/>
          <p:nvPr/>
        </p:nvSpPr>
        <p:spPr>
          <a:xfrm>
            <a:off x="6183086" y="4318085"/>
            <a:ext cx="50139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Webots Simulation Installation</a:t>
            </a:r>
            <a:endParaRPr b="0" i="0" sz="1400" u="none" cap="none" strike="noStrike">
              <a:solidFill>
                <a:srgbClr val="000000"/>
              </a:solidFill>
              <a:latin typeface="Arial"/>
              <a:ea typeface="Arial"/>
              <a:cs typeface="Arial"/>
              <a:sym typeface="Arial"/>
            </a:endParaRPr>
          </a:p>
        </p:txBody>
      </p:sp>
      <p:sp>
        <p:nvSpPr>
          <p:cNvPr id="766" name="Google Shape;766;p40"/>
          <p:cNvSpPr txBox="1"/>
          <p:nvPr/>
        </p:nvSpPr>
        <p:spPr>
          <a:xfrm>
            <a:off x="6183086" y="5444256"/>
            <a:ext cx="50139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Webots Controls with Input Keys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Brain Signals</a:t>
            </a:r>
            <a:br>
              <a:rPr lang="en-US"/>
            </a:br>
            <a:r>
              <a:rPr lang="en-US" sz="1800"/>
              <a:t>Categorized by signal acquisition methods</a:t>
            </a:r>
            <a:endParaRPr/>
          </a:p>
        </p:txBody>
      </p:sp>
      <p:pic>
        <p:nvPicPr>
          <p:cNvPr descr="สถาบันเทคโนโลยีไทย-ญี่ปุ่น - วิกิพีเดีย" id="132" name="Google Shape;132;p4"/>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33" name="Google Shape;133;p4"/>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34" name="Google Shape;134;p4"/>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135" name="Google Shape;135;p4"/>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136" name="Google Shape;136;p4"/>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138" name="Google Shape;138;p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39" name="Google Shape;139;p4"/>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140" name="Google Shape;140;p4"/>
          <p:cNvSpPr txBox="1"/>
          <p:nvPr/>
        </p:nvSpPr>
        <p:spPr>
          <a:xfrm>
            <a:off x="757973" y="1619067"/>
            <a:ext cx="5247412" cy="16619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 Invasive Method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These method require an operation in order to place the electrodes directory to the outer or inner cortical area of the brain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C00000"/>
              </a:buClr>
              <a:buSzPts val="2000"/>
              <a:buFont typeface="Noto Sans Symbols"/>
              <a:buChar char="▪"/>
            </a:pPr>
            <a:r>
              <a:rPr b="0" i="0" lang="en-US" sz="2000" u="none" cap="none" strike="noStrike">
                <a:solidFill>
                  <a:schemeClr val="dk1"/>
                </a:solidFill>
                <a:latin typeface="Calibri"/>
                <a:ea typeface="Calibri"/>
                <a:cs typeface="Calibri"/>
                <a:sym typeface="Calibri"/>
              </a:rPr>
              <a:t>Electrocorticography (ECoG)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00000"/>
              </a:buClr>
              <a:buSzPts val="2000"/>
              <a:buFont typeface="Noto Sans Symbols"/>
              <a:buChar char="▪"/>
            </a:pPr>
            <a:r>
              <a:rPr b="0" i="0" lang="en-US" sz="2000" u="none" cap="none" strike="noStrike">
                <a:solidFill>
                  <a:schemeClr val="dk1"/>
                </a:solidFill>
                <a:latin typeface="Calibri"/>
                <a:ea typeface="Calibri"/>
                <a:cs typeface="Calibri"/>
                <a:sym typeface="Calibri"/>
              </a:rPr>
              <a:t>Intracortical </a:t>
            </a:r>
            <a:endParaRPr b="0" i="0" sz="1400" u="none" cap="none" strike="noStrike">
              <a:solidFill>
                <a:srgbClr val="000000"/>
              </a:solidFill>
              <a:latin typeface="Arial"/>
              <a:ea typeface="Arial"/>
              <a:cs typeface="Arial"/>
              <a:sym typeface="Arial"/>
            </a:endParaRPr>
          </a:p>
        </p:txBody>
      </p:sp>
      <p:sp>
        <p:nvSpPr>
          <p:cNvPr id="141" name="Google Shape;141;p4"/>
          <p:cNvSpPr txBox="1"/>
          <p:nvPr/>
        </p:nvSpPr>
        <p:spPr>
          <a:xfrm>
            <a:off x="694909" y="3483398"/>
            <a:ext cx="5545253" cy="22775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Non-invasive Method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These method require no operation but utilize the technique to measure the brain-signal on outer part of subject head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C00000"/>
              </a:buClr>
              <a:buSzPts val="2000"/>
              <a:buFont typeface="Noto Sans Symbols"/>
              <a:buChar char="▪"/>
            </a:pPr>
            <a:r>
              <a:rPr b="1" i="0" lang="en-US" sz="2000" u="sng" cap="none" strike="noStrike">
                <a:solidFill>
                  <a:schemeClr val="dk1"/>
                </a:solidFill>
                <a:latin typeface="Calibri"/>
                <a:ea typeface="Calibri"/>
                <a:cs typeface="Calibri"/>
                <a:sym typeface="Calibri"/>
              </a:rPr>
              <a:t>Electroencephalogram (EEG)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00000"/>
              </a:buClr>
              <a:buSzPts val="2000"/>
              <a:buFont typeface="Noto Sans Symbols"/>
              <a:buChar char="▪"/>
            </a:pPr>
            <a:r>
              <a:rPr b="0" i="0" lang="en-US" sz="2000" u="none" cap="none" strike="noStrike">
                <a:solidFill>
                  <a:schemeClr val="dk1"/>
                </a:solidFill>
                <a:latin typeface="Calibri"/>
                <a:ea typeface="Calibri"/>
                <a:cs typeface="Calibri"/>
                <a:sym typeface="Calibri"/>
              </a:rPr>
              <a:t>Magnetoencephalogram (MEG)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00000"/>
              </a:buClr>
              <a:buSzPts val="2000"/>
              <a:buFont typeface="Noto Sans Symbols"/>
              <a:buChar char="▪"/>
            </a:pPr>
            <a:r>
              <a:rPr b="0" i="0" lang="en-US" sz="2000" u="none" cap="none" strike="noStrike">
                <a:solidFill>
                  <a:schemeClr val="dk1"/>
                </a:solidFill>
                <a:latin typeface="Calibri"/>
                <a:ea typeface="Calibri"/>
                <a:cs typeface="Calibri"/>
                <a:sym typeface="Calibri"/>
              </a:rPr>
              <a:t>Functional Magnetic Resonance Imaging (fMRI)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00000"/>
              </a:buClr>
              <a:buSzPts val="2000"/>
              <a:buFont typeface="Noto Sans Symbols"/>
              <a:buChar char="▪"/>
            </a:pPr>
            <a:r>
              <a:rPr b="0" i="0" lang="en-US" sz="2000" u="none" cap="none" strike="noStrike">
                <a:solidFill>
                  <a:schemeClr val="dk1"/>
                </a:solidFill>
                <a:latin typeface="Calibri"/>
                <a:ea typeface="Calibri"/>
                <a:cs typeface="Calibri"/>
                <a:sym typeface="Calibri"/>
              </a:rPr>
              <a:t>Functional Near-infrared Spectroscopy (fNIRS)</a:t>
            </a:r>
            <a:endParaRPr b="0" i="0" sz="1400" u="none" cap="none" strike="noStrike">
              <a:solidFill>
                <a:srgbClr val="000000"/>
              </a:solidFill>
              <a:latin typeface="Arial"/>
              <a:ea typeface="Arial"/>
              <a:cs typeface="Arial"/>
              <a:sym typeface="Arial"/>
            </a:endParaRPr>
          </a:p>
        </p:txBody>
      </p:sp>
      <p:pic>
        <p:nvPicPr>
          <p:cNvPr id="142" name="Google Shape;142;p4"/>
          <p:cNvPicPr preferRelativeResize="0"/>
          <p:nvPr/>
        </p:nvPicPr>
        <p:blipFill rotWithShape="1">
          <a:blip r:embed="rId6">
            <a:alphaModFix/>
          </a:blip>
          <a:srcRect b="0" l="0" r="0" t="0"/>
          <a:stretch/>
        </p:blipFill>
        <p:spPr>
          <a:xfrm>
            <a:off x="6521045" y="1744747"/>
            <a:ext cx="4422665" cy="1856598"/>
          </a:xfrm>
          <a:prstGeom prst="rect">
            <a:avLst/>
          </a:prstGeom>
          <a:noFill/>
          <a:ln>
            <a:noFill/>
          </a:ln>
        </p:spPr>
      </p:pic>
      <p:sp>
        <p:nvSpPr>
          <p:cNvPr id="143" name="Google Shape;143;p4"/>
          <p:cNvSpPr txBox="1"/>
          <p:nvPr/>
        </p:nvSpPr>
        <p:spPr>
          <a:xfrm>
            <a:off x="6228355" y="3590086"/>
            <a:ext cx="442266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chemeClr val="dk1"/>
                </a:solidFill>
                <a:latin typeface="Calibri"/>
                <a:ea typeface="Calibri"/>
                <a:cs typeface="Calibri"/>
                <a:sym typeface="Calibri"/>
              </a:rPr>
              <a:t>Source: https://www.neurotechcenter.org/research/brain-computer-interfacing</a:t>
            </a:r>
            <a:endParaRPr b="0" i="0" sz="1400" u="none" cap="none" strike="noStrike">
              <a:solidFill>
                <a:srgbClr val="000000"/>
              </a:solidFill>
              <a:latin typeface="Arial"/>
              <a:ea typeface="Arial"/>
              <a:cs typeface="Arial"/>
              <a:sym typeface="Arial"/>
            </a:endParaRPr>
          </a:p>
        </p:txBody>
      </p:sp>
      <p:pic>
        <p:nvPicPr>
          <p:cNvPr id="144" name="Google Shape;144;p4"/>
          <p:cNvPicPr preferRelativeResize="0"/>
          <p:nvPr/>
        </p:nvPicPr>
        <p:blipFill rotWithShape="1">
          <a:blip r:embed="rId7">
            <a:alphaModFix/>
          </a:blip>
          <a:srcRect b="0" l="0" r="0" t="0"/>
          <a:stretch/>
        </p:blipFill>
        <p:spPr>
          <a:xfrm>
            <a:off x="6053851" y="3989376"/>
            <a:ext cx="2800593" cy="2184644"/>
          </a:xfrm>
          <a:prstGeom prst="rect">
            <a:avLst/>
          </a:prstGeom>
          <a:noFill/>
          <a:ln>
            <a:noFill/>
          </a:ln>
        </p:spPr>
      </p:pic>
      <p:sp>
        <p:nvSpPr>
          <p:cNvPr id="145" name="Google Shape;145;p4"/>
          <p:cNvSpPr txBox="1"/>
          <p:nvPr/>
        </p:nvSpPr>
        <p:spPr>
          <a:xfrm>
            <a:off x="6571491" y="6210337"/>
            <a:ext cx="1765314"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chemeClr val="dk1"/>
                </a:solidFill>
                <a:latin typeface="Calibri"/>
                <a:ea typeface="Calibri"/>
                <a:cs typeface="Calibri"/>
                <a:sym typeface="Calibri"/>
              </a:rPr>
              <a:t>FNIRs (W.L Chen et.al., 2020)</a:t>
            </a:r>
            <a:endParaRPr b="0" i="0" sz="1400" u="none" cap="none" strike="noStrike">
              <a:solidFill>
                <a:srgbClr val="000000"/>
              </a:solidFill>
              <a:latin typeface="Arial"/>
              <a:ea typeface="Arial"/>
              <a:cs typeface="Arial"/>
              <a:sym typeface="Arial"/>
            </a:endParaRPr>
          </a:p>
        </p:txBody>
      </p:sp>
      <p:pic>
        <p:nvPicPr>
          <p:cNvPr id="146" name="Google Shape;146;p4"/>
          <p:cNvPicPr preferRelativeResize="0"/>
          <p:nvPr/>
        </p:nvPicPr>
        <p:blipFill rotWithShape="1">
          <a:blip r:embed="rId8">
            <a:alphaModFix/>
          </a:blip>
          <a:srcRect b="0" l="240" r="1933" t="54946"/>
          <a:stretch/>
        </p:blipFill>
        <p:spPr>
          <a:xfrm>
            <a:off x="8929588" y="4143332"/>
            <a:ext cx="3013075" cy="1267394"/>
          </a:xfrm>
          <a:prstGeom prst="rect">
            <a:avLst/>
          </a:prstGeom>
          <a:noFill/>
          <a:ln>
            <a:noFill/>
          </a:ln>
        </p:spPr>
      </p:pic>
      <p:sp>
        <p:nvSpPr>
          <p:cNvPr id="147" name="Google Shape;147;p4"/>
          <p:cNvSpPr txBox="1"/>
          <p:nvPr/>
        </p:nvSpPr>
        <p:spPr>
          <a:xfrm>
            <a:off x="9144199" y="5447043"/>
            <a:ext cx="2434405"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chemeClr val="dk1"/>
                </a:solidFill>
                <a:latin typeface="Calibri"/>
                <a:ea typeface="Calibri"/>
                <a:cs typeface="Calibri"/>
                <a:sym typeface="Calibri"/>
              </a:rPr>
              <a:t>Overview of MEG (F.P.Ahlfors et.al., 2016)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1"/>
          <p:cNvSpPr txBox="1"/>
          <p:nvPr>
            <p:ph type="title"/>
          </p:nvPr>
        </p:nvSpPr>
        <p:spPr>
          <a:xfrm>
            <a:off x="6096000" y="748936"/>
            <a:ext cx="52578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Introduction</a:t>
            </a:r>
            <a:endParaRPr/>
          </a:p>
        </p:txBody>
      </p:sp>
      <p:sp>
        <p:nvSpPr>
          <p:cNvPr id="772" name="Google Shape;772;p41"/>
          <p:cNvSpPr txBox="1"/>
          <p:nvPr>
            <p:ph idx="1" type="body"/>
          </p:nvPr>
        </p:nvSpPr>
        <p:spPr>
          <a:xfrm>
            <a:off x="6096000" y="2209436"/>
            <a:ext cx="5257800" cy="391885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C42133"/>
              </a:buClr>
              <a:buSzPts val="2400"/>
              <a:buNone/>
            </a:pPr>
            <a:r>
              <a:rPr b="1" lang="en-US" sz="2400">
                <a:solidFill>
                  <a:srgbClr val="C42133"/>
                </a:solidFill>
              </a:rPr>
              <a:t>System in this tutorials</a:t>
            </a:r>
            <a:endParaRPr/>
          </a:p>
          <a:p>
            <a:pPr indent="-461963" lvl="0" marL="461963" rtl="0" algn="l">
              <a:lnSpc>
                <a:spcPct val="100000"/>
              </a:lnSpc>
              <a:spcBef>
                <a:spcPts val="600"/>
              </a:spcBef>
              <a:spcAft>
                <a:spcPts val="0"/>
              </a:spcAft>
              <a:buClr>
                <a:srgbClr val="C42133"/>
              </a:buClr>
              <a:buSzPts val="2000"/>
              <a:buFont typeface="Noto Sans Symbols"/>
              <a:buChar char="▪"/>
            </a:pPr>
            <a:r>
              <a:rPr b="1" lang="en-US" sz="2000"/>
              <a:t>ROS version:</a:t>
            </a:r>
            <a:r>
              <a:rPr lang="en-US" sz="2000"/>
              <a:t> 	ROS2 Humble (LTS)</a:t>
            </a:r>
            <a:endParaRPr/>
          </a:p>
          <a:p>
            <a:pPr indent="-461963" lvl="0" marL="461963" rtl="0" algn="l">
              <a:lnSpc>
                <a:spcPct val="100000"/>
              </a:lnSpc>
              <a:spcBef>
                <a:spcPts val="600"/>
              </a:spcBef>
              <a:spcAft>
                <a:spcPts val="0"/>
              </a:spcAft>
              <a:buClr>
                <a:srgbClr val="C42133"/>
              </a:buClr>
              <a:buSzPts val="2000"/>
              <a:buFont typeface="Noto Sans Symbols"/>
              <a:buChar char="▪"/>
            </a:pPr>
            <a:r>
              <a:rPr b="1" lang="en-US" sz="2000"/>
              <a:t>OS:</a:t>
            </a:r>
            <a:r>
              <a:rPr lang="en-US" sz="2000"/>
              <a:t> 			Ubuntu 22.04 LTS</a:t>
            </a:r>
            <a:endParaRPr/>
          </a:p>
          <a:p>
            <a:pPr indent="-461963" lvl="0" marL="461963" rtl="0" algn="l">
              <a:lnSpc>
                <a:spcPct val="100000"/>
              </a:lnSpc>
              <a:spcBef>
                <a:spcPts val="600"/>
              </a:spcBef>
              <a:spcAft>
                <a:spcPts val="0"/>
              </a:spcAft>
              <a:buClr>
                <a:srgbClr val="C42133"/>
              </a:buClr>
              <a:buSzPts val="2000"/>
              <a:buFont typeface="Noto Sans Symbols"/>
              <a:buChar char="▪"/>
            </a:pPr>
            <a:r>
              <a:rPr b="1" lang="en-US" sz="2000"/>
              <a:t>Simulation:</a:t>
            </a:r>
            <a:r>
              <a:rPr lang="en-US" sz="2000"/>
              <a:t> 		Webots</a:t>
            </a:r>
            <a:endParaRPr sz="2000"/>
          </a:p>
        </p:txBody>
      </p:sp>
      <p:pic>
        <p:nvPicPr>
          <p:cNvPr descr="สถาบันเทคโนโลยีไทย-ญี่ปุ่น - วิกิพีเดีย" id="773" name="Google Shape;773;p41"/>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774" name="Google Shape;774;p41"/>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775" name="Google Shape;775;p41"/>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776" name="Google Shape;776;p41"/>
          <p:cNvCxnSpPr/>
          <p:nvPr/>
        </p:nvCxnSpPr>
        <p:spPr>
          <a:xfrm>
            <a:off x="6071335" y="1926453"/>
            <a:ext cx="5282465" cy="0"/>
          </a:xfrm>
          <a:prstGeom prst="straightConnector1">
            <a:avLst/>
          </a:prstGeom>
          <a:noFill/>
          <a:ln cap="flat" cmpd="sng" w="19050">
            <a:solidFill>
              <a:srgbClr val="C42133"/>
            </a:solidFill>
            <a:prstDash val="solid"/>
            <a:miter lim="800000"/>
            <a:headEnd len="sm" w="sm" type="none"/>
            <a:tailEnd len="sm" w="sm" type="none"/>
          </a:ln>
        </p:spPr>
      </p:cxnSp>
      <p:sp>
        <p:nvSpPr>
          <p:cNvPr id="777" name="Google Shape;777;p41"/>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8" name="Google Shape;778;p4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779" name="Google Shape;779;p4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pic>
        <p:nvPicPr>
          <p:cNvPr descr="Humble Hawksbill" id="780" name="Google Shape;780;p41"/>
          <p:cNvPicPr preferRelativeResize="0"/>
          <p:nvPr/>
        </p:nvPicPr>
        <p:blipFill rotWithShape="1">
          <a:blip r:embed="rId6">
            <a:alphaModFix/>
          </a:blip>
          <a:srcRect b="0" l="0" r="0" t="0"/>
          <a:stretch/>
        </p:blipFill>
        <p:spPr>
          <a:xfrm>
            <a:off x="313146" y="250007"/>
            <a:ext cx="3213100" cy="3918857"/>
          </a:xfrm>
          <a:prstGeom prst="rect">
            <a:avLst/>
          </a:prstGeom>
          <a:noFill/>
          <a:ln>
            <a:noFill/>
          </a:ln>
        </p:spPr>
      </p:pic>
      <p:pic>
        <p:nvPicPr>
          <p:cNvPr descr="GitHub - farishta4898/Virtual-Object-Recognition-Robot-using-Webots: 'BRACU  CSE461: Introduction to Robotics' Project 1" id="781" name="Google Shape;781;p41"/>
          <p:cNvPicPr preferRelativeResize="0"/>
          <p:nvPr/>
        </p:nvPicPr>
        <p:blipFill rotWithShape="1">
          <a:blip r:embed="rId7">
            <a:alphaModFix/>
          </a:blip>
          <a:srcRect b="0" l="0" r="0" t="0"/>
          <a:stretch/>
        </p:blipFill>
        <p:spPr>
          <a:xfrm>
            <a:off x="2505076" y="3189150"/>
            <a:ext cx="3077256" cy="2939143"/>
          </a:xfrm>
          <a:prstGeom prst="rect">
            <a:avLst/>
          </a:prstGeom>
          <a:noFill/>
          <a:ln>
            <a:noFill/>
          </a:ln>
        </p:spPr>
      </p:pic>
      <p:sp>
        <p:nvSpPr>
          <p:cNvPr id="782" name="Google Shape;782;p41"/>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ROS Installation</a:t>
            </a:r>
            <a:endParaRPr/>
          </a:p>
        </p:txBody>
      </p:sp>
      <p:sp>
        <p:nvSpPr>
          <p:cNvPr id="788" name="Google Shape;788;p42"/>
          <p:cNvSpPr txBox="1"/>
          <p:nvPr>
            <p:ph idx="1" type="body"/>
          </p:nvPr>
        </p:nvSpPr>
        <p:spPr>
          <a:xfrm>
            <a:off x="838200" y="1825625"/>
            <a:ext cx="10515600" cy="42989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42133"/>
              </a:buClr>
              <a:buSzPts val="2400"/>
              <a:buNone/>
            </a:pPr>
            <a:r>
              <a:rPr b="1" lang="en-US" sz="2400">
                <a:solidFill>
                  <a:srgbClr val="C42133"/>
                </a:solidFill>
              </a:rPr>
              <a:t>This installation guide works on Ubuntu 22.04 LTS.</a:t>
            </a:r>
            <a:endParaRPr b="1" sz="2400"/>
          </a:p>
        </p:txBody>
      </p:sp>
      <p:pic>
        <p:nvPicPr>
          <p:cNvPr descr="สถาบันเทคโนโลยีไทย-ญี่ปุ่น - วิกิพีเดีย" id="789" name="Google Shape;789;p42"/>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790" name="Google Shape;790;p42"/>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791" name="Google Shape;791;p42"/>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792" name="Google Shape;792;p42"/>
          <p:cNvSpPr txBox="1"/>
          <p:nvPr/>
        </p:nvSpPr>
        <p:spPr>
          <a:xfrm>
            <a:off x="838201" y="2390457"/>
            <a:ext cx="105156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1: Check Locale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Use </a:t>
            </a:r>
            <a:r>
              <a:rPr b="1" i="0" lang="en-US" sz="2000" u="none" cap="none" strike="noStrike">
                <a:solidFill>
                  <a:schemeClr val="dk1"/>
                </a:solidFill>
                <a:latin typeface="Courier New"/>
                <a:ea typeface="Courier New"/>
                <a:cs typeface="Courier New"/>
                <a:sym typeface="Courier New"/>
              </a:rPr>
              <a:t>locale</a:t>
            </a:r>
            <a:r>
              <a:rPr b="0" i="0" lang="en-US" sz="2000" u="none" cap="none" strike="noStrike">
                <a:solidFill>
                  <a:schemeClr val="dk1"/>
                </a:solidFill>
                <a:latin typeface="Calibri"/>
                <a:ea typeface="Calibri"/>
                <a:cs typeface="Calibri"/>
                <a:sym typeface="Calibri"/>
              </a:rPr>
              <a:t> in the terminal to check if you have a locale which supports UTF-8.</a:t>
            </a:r>
            <a:endParaRPr b="0" i="0" sz="1400" u="none" cap="none" strike="noStrike">
              <a:solidFill>
                <a:srgbClr val="000000"/>
              </a:solidFill>
              <a:latin typeface="Arial"/>
              <a:ea typeface="Arial"/>
              <a:cs typeface="Arial"/>
              <a:sym typeface="Arial"/>
            </a:endParaRPr>
          </a:p>
        </p:txBody>
      </p:sp>
      <p:cxnSp>
        <p:nvCxnSpPr>
          <p:cNvPr id="793" name="Google Shape;793;p42"/>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794" name="Google Shape;794;p42"/>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5" name="Google Shape;795;p4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796" name="Google Shape;796;p4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797" name="Google Shape;797;p42"/>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798" name="Google Shape;798;p42"/>
          <p:cNvSpPr txBox="1"/>
          <p:nvPr/>
        </p:nvSpPr>
        <p:spPr>
          <a:xfrm>
            <a:off x="5826034" y="3911961"/>
            <a:ext cx="5527766" cy="1323439"/>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sudo apt update &amp;&amp; sudo apt install locales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sudo locale-gen en_US en_US.UTF-8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sudo update-locale LC_ALL=en_US.UTF-8 LANG=en_US.UTF-8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export LANG=en_US.UTF-8</a:t>
            </a:r>
            <a:endParaRPr b="1" i="0" sz="1800" u="none" cap="none" strike="noStrike">
              <a:solidFill>
                <a:schemeClr val="dk1"/>
              </a:solidFill>
              <a:latin typeface="Courier New"/>
              <a:ea typeface="Courier New"/>
              <a:cs typeface="Courier New"/>
              <a:sym typeface="Courier New"/>
            </a:endParaRPr>
          </a:p>
        </p:txBody>
      </p:sp>
      <p:sp>
        <p:nvSpPr>
          <p:cNvPr id="799" name="Google Shape;799;p42"/>
          <p:cNvSpPr txBox="1"/>
          <p:nvPr/>
        </p:nvSpPr>
        <p:spPr>
          <a:xfrm>
            <a:off x="5826034" y="3429000"/>
            <a:ext cx="5527766" cy="36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UTF-8 is not supported, apply these settings:</a:t>
            </a:r>
            <a:endParaRPr b="0" i="0" sz="1400" u="none" cap="none" strike="noStrike">
              <a:solidFill>
                <a:srgbClr val="000000"/>
              </a:solidFill>
              <a:latin typeface="Arial"/>
              <a:ea typeface="Arial"/>
              <a:cs typeface="Arial"/>
              <a:sym typeface="Arial"/>
            </a:endParaRPr>
          </a:p>
        </p:txBody>
      </p:sp>
      <p:pic>
        <p:nvPicPr>
          <p:cNvPr id="800" name="Google Shape;800;p42"/>
          <p:cNvPicPr preferRelativeResize="0"/>
          <p:nvPr/>
        </p:nvPicPr>
        <p:blipFill rotWithShape="1">
          <a:blip r:embed="rId6">
            <a:alphaModFix/>
          </a:blip>
          <a:srcRect b="22939" l="0" r="0" t="0"/>
          <a:stretch/>
        </p:blipFill>
        <p:spPr>
          <a:xfrm>
            <a:off x="838198" y="3429000"/>
            <a:ext cx="4759413" cy="2410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3"/>
          <p:cNvSpPr txBox="1"/>
          <p:nvPr/>
        </p:nvSpPr>
        <p:spPr>
          <a:xfrm>
            <a:off x="838201" y="1825625"/>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2: Setup Sources</a:t>
            </a:r>
            <a:r>
              <a:rPr b="1" i="0" lang="en-US" sz="2000" u="none" cap="none" strike="noStrike">
                <a:solidFill>
                  <a:schemeClr val="lt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(Recommend copy </a:t>
            </a:r>
            <a:r>
              <a:rPr b="1" i="0" lang="en-US" sz="2000" u="none" cap="none" strike="noStrike">
                <a:solidFill>
                  <a:schemeClr val="dk1"/>
                </a:solidFill>
                <a:latin typeface="Calibri"/>
                <a:ea typeface="Calibri"/>
                <a:cs typeface="Calibri"/>
                <a:sym typeface="Calibri"/>
              </a:rPr>
              <a:t>(Ctrl+C) </a:t>
            </a:r>
            <a:r>
              <a:rPr b="0" i="0" lang="en-US" sz="2000" u="none" cap="none" strike="noStrike">
                <a:solidFill>
                  <a:schemeClr val="dk1"/>
                </a:solidFill>
                <a:latin typeface="Calibri"/>
                <a:ea typeface="Calibri"/>
                <a:cs typeface="Calibri"/>
                <a:sym typeface="Calibri"/>
              </a:rPr>
              <a:t>and paste </a:t>
            </a:r>
            <a:r>
              <a:rPr b="1" i="0" lang="en-US" sz="2000" u="none" cap="none" strike="noStrike">
                <a:solidFill>
                  <a:schemeClr val="dk1"/>
                </a:solidFill>
                <a:latin typeface="Calibri"/>
                <a:ea typeface="Calibri"/>
                <a:cs typeface="Calibri"/>
                <a:sym typeface="Calibri"/>
              </a:rPr>
              <a:t>(Ctrl+Shift+V) </a:t>
            </a:r>
            <a:r>
              <a:rPr b="0" i="0" lang="en-US" sz="2000" u="none" cap="none" strike="noStrike">
                <a:solidFill>
                  <a:schemeClr val="dk1"/>
                </a:solidFill>
                <a:latin typeface="Calibri"/>
                <a:ea typeface="Calibri"/>
                <a:cs typeface="Calibri"/>
                <a:sym typeface="Calibri"/>
              </a:rPr>
              <a:t>to your terminal)</a:t>
            </a:r>
            <a:endParaRPr b="0" i="0" sz="1400" u="none" cap="none" strike="noStrike">
              <a:solidFill>
                <a:srgbClr val="000000"/>
              </a:solidFill>
              <a:latin typeface="Arial"/>
              <a:ea typeface="Arial"/>
              <a:cs typeface="Arial"/>
              <a:sym typeface="Arial"/>
            </a:endParaRPr>
          </a:p>
        </p:txBody>
      </p:sp>
      <p:sp>
        <p:nvSpPr>
          <p:cNvPr id="806" name="Google Shape;80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ROS Installation</a:t>
            </a:r>
            <a:endParaRPr/>
          </a:p>
        </p:txBody>
      </p:sp>
      <p:pic>
        <p:nvPicPr>
          <p:cNvPr descr="สถาบันเทคโนโลยีไทย-ญี่ปุ่น - วิกิพีเดีย" id="807" name="Google Shape;807;p43"/>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808" name="Google Shape;808;p43"/>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809" name="Google Shape;809;p43"/>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810" name="Google Shape;810;p43"/>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811" name="Google Shape;811;p43"/>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2" name="Google Shape;812;p43"/>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813" name="Google Shape;813;p43"/>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814" name="Google Shape;814;p43"/>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815" name="Google Shape;815;p43"/>
          <p:cNvSpPr txBox="1"/>
          <p:nvPr/>
        </p:nvSpPr>
        <p:spPr>
          <a:xfrm>
            <a:off x="838199" y="2761028"/>
            <a:ext cx="10515599" cy="64633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apt install software-properties-common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add-apt-repository universe</a:t>
            </a:r>
            <a:endParaRPr b="0" i="0" sz="1400" u="none" cap="none" strike="noStrike">
              <a:solidFill>
                <a:srgbClr val="000000"/>
              </a:solidFill>
              <a:latin typeface="Arial"/>
              <a:ea typeface="Arial"/>
              <a:cs typeface="Arial"/>
              <a:sym typeface="Arial"/>
            </a:endParaRPr>
          </a:p>
        </p:txBody>
      </p:sp>
      <p:sp>
        <p:nvSpPr>
          <p:cNvPr id="816" name="Google Shape;816;p43"/>
          <p:cNvSpPr txBox="1"/>
          <p:nvPr/>
        </p:nvSpPr>
        <p:spPr>
          <a:xfrm>
            <a:off x="838199" y="2360672"/>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2.1 Ensure Ubuntu Universe repository is enabled, use these commands in terminal:</a:t>
            </a:r>
            <a:endParaRPr b="0" i="0" sz="1400" u="none" cap="none" strike="noStrike">
              <a:solidFill>
                <a:srgbClr val="000000"/>
              </a:solidFill>
              <a:latin typeface="Arial"/>
              <a:ea typeface="Arial"/>
              <a:cs typeface="Arial"/>
              <a:sym typeface="Arial"/>
            </a:endParaRPr>
          </a:p>
        </p:txBody>
      </p:sp>
      <p:sp>
        <p:nvSpPr>
          <p:cNvPr id="817" name="Google Shape;817;p43"/>
          <p:cNvSpPr txBox="1"/>
          <p:nvPr/>
        </p:nvSpPr>
        <p:spPr>
          <a:xfrm>
            <a:off x="838199" y="3611165"/>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2.2 Add the ROS 2 GPG key with apt.</a:t>
            </a:r>
            <a:endParaRPr b="0" i="0" sz="1400" u="none" cap="none" strike="noStrike">
              <a:solidFill>
                <a:srgbClr val="000000"/>
              </a:solidFill>
              <a:latin typeface="Arial"/>
              <a:ea typeface="Arial"/>
              <a:cs typeface="Arial"/>
              <a:sym typeface="Arial"/>
            </a:endParaRPr>
          </a:p>
        </p:txBody>
      </p:sp>
      <p:sp>
        <p:nvSpPr>
          <p:cNvPr id="818" name="Google Shape;818;p43"/>
          <p:cNvSpPr txBox="1"/>
          <p:nvPr/>
        </p:nvSpPr>
        <p:spPr>
          <a:xfrm>
            <a:off x="838198" y="4011275"/>
            <a:ext cx="10515599" cy="830997"/>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sudo apt update &amp;&amp; sudo apt install curl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sudo curl -sSL https://raw.githubusercontent.com/ros/rosdistro/master/ros.key -o /usr/share/keyrings/ros-archive-keyring.gpg</a:t>
            </a:r>
            <a:endParaRPr b="1" i="0" sz="1600" u="none" cap="none" strike="noStrike">
              <a:solidFill>
                <a:schemeClr val="dk1"/>
              </a:solidFill>
              <a:latin typeface="Courier New"/>
              <a:ea typeface="Courier New"/>
              <a:cs typeface="Courier New"/>
              <a:sym typeface="Courier New"/>
            </a:endParaRPr>
          </a:p>
        </p:txBody>
      </p:sp>
      <p:sp>
        <p:nvSpPr>
          <p:cNvPr id="819" name="Google Shape;819;p43"/>
          <p:cNvSpPr txBox="1"/>
          <p:nvPr/>
        </p:nvSpPr>
        <p:spPr>
          <a:xfrm>
            <a:off x="838199" y="5042327"/>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2.3 Add the repository to your sources list.</a:t>
            </a:r>
            <a:endParaRPr b="0" i="0" sz="1400" u="none" cap="none" strike="noStrike">
              <a:solidFill>
                <a:srgbClr val="000000"/>
              </a:solidFill>
              <a:latin typeface="Arial"/>
              <a:ea typeface="Arial"/>
              <a:cs typeface="Arial"/>
              <a:sym typeface="Arial"/>
            </a:endParaRPr>
          </a:p>
        </p:txBody>
      </p:sp>
      <p:sp>
        <p:nvSpPr>
          <p:cNvPr id="820" name="Google Shape;820;p43"/>
          <p:cNvSpPr txBox="1"/>
          <p:nvPr/>
        </p:nvSpPr>
        <p:spPr>
          <a:xfrm>
            <a:off x="838198" y="5442437"/>
            <a:ext cx="10515599" cy="738664"/>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ourier New"/>
                <a:ea typeface="Courier New"/>
                <a:cs typeface="Courier New"/>
                <a:sym typeface="Courier New"/>
              </a:rPr>
              <a:t>echo "deb [arch=$(dpkg --print-architecture) signed-by=/usr/share/keyrings/ros-archive-keyring.gpg] http://packages.ros.org/ros2/ubuntu $(. /etc/os-release &amp;&amp; echo $UBUNTU_CODENAME) main" | sudo tee /etc/apt/sources.list.d/ros2.list &gt; /dev/null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4"/>
          <p:cNvSpPr txBox="1"/>
          <p:nvPr/>
        </p:nvSpPr>
        <p:spPr>
          <a:xfrm>
            <a:off x="838201" y="1825625"/>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Step 3: Install ROS 2 Packages</a:t>
            </a:r>
            <a:endParaRPr b="0" i="0" sz="2000" u="none" cap="none" strike="noStrike">
              <a:solidFill>
                <a:schemeClr val="lt1"/>
              </a:solidFill>
              <a:highlight>
                <a:srgbClr val="C42133"/>
              </a:highlight>
              <a:latin typeface="Calibri"/>
              <a:ea typeface="Calibri"/>
              <a:cs typeface="Calibri"/>
              <a:sym typeface="Calibri"/>
            </a:endParaRPr>
          </a:p>
        </p:txBody>
      </p:sp>
      <p:sp>
        <p:nvSpPr>
          <p:cNvPr id="826" name="Google Shape;826;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ROS Installation</a:t>
            </a:r>
            <a:endParaRPr/>
          </a:p>
        </p:txBody>
      </p:sp>
      <p:pic>
        <p:nvPicPr>
          <p:cNvPr descr="สถาบันเทคโนโลยีไทย-ญี่ปุ่น - วิกิพีเดีย" id="827" name="Google Shape;827;p44"/>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828" name="Google Shape;828;p44"/>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829" name="Google Shape;829;p44"/>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830" name="Google Shape;830;p44"/>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831" name="Google Shape;831;p44"/>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2" name="Google Shape;832;p4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833" name="Google Shape;833;p4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834" name="Google Shape;834;p44"/>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835" name="Google Shape;835;p44"/>
          <p:cNvSpPr txBox="1"/>
          <p:nvPr/>
        </p:nvSpPr>
        <p:spPr>
          <a:xfrm>
            <a:off x="838200" y="2761028"/>
            <a:ext cx="5179424"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apt update</a:t>
            </a:r>
            <a:endParaRPr b="0" i="0" sz="1400" u="none" cap="none" strike="noStrike">
              <a:solidFill>
                <a:srgbClr val="000000"/>
              </a:solidFill>
              <a:latin typeface="Arial"/>
              <a:ea typeface="Arial"/>
              <a:cs typeface="Arial"/>
              <a:sym typeface="Arial"/>
            </a:endParaRPr>
          </a:p>
        </p:txBody>
      </p:sp>
      <p:sp>
        <p:nvSpPr>
          <p:cNvPr id="836" name="Google Shape;836;p44"/>
          <p:cNvSpPr txBox="1"/>
          <p:nvPr/>
        </p:nvSpPr>
        <p:spPr>
          <a:xfrm>
            <a:off x="838199" y="2360672"/>
            <a:ext cx="51794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3.1 Update apt repository caches.</a:t>
            </a:r>
            <a:endParaRPr b="0" i="0" sz="1400" u="none" cap="none" strike="noStrike">
              <a:solidFill>
                <a:srgbClr val="000000"/>
              </a:solidFill>
              <a:latin typeface="Arial"/>
              <a:ea typeface="Arial"/>
              <a:cs typeface="Arial"/>
              <a:sym typeface="Arial"/>
            </a:endParaRPr>
          </a:p>
        </p:txBody>
      </p:sp>
      <p:sp>
        <p:nvSpPr>
          <p:cNvPr id="837" name="Google Shape;837;p44"/>
          <p:cNvSpPr txBox="1"/>
          <p:nvPr/>
        </p:nvSpPr>
        <p:spPr>
          <a:xfrm>
            <a:off x="838199" y="3722449"/>
            <a:ext cx="5179424"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apt upgrade</a:t>
            </a:r>
            <a:endParaRPr b="0" i="0" sz="1400" u="none" cap="none" strike="noStrike">
              <a:solidFill>
                <a:srgbClr val="000000"/>
              </a:solidFill>
              <a:latin typeface="Arial"/>
              <a:ea typeface="Arial"/>
              <a:cs typeface="Arial"/>
              <a:sym typeface="Arial"/>
            </a:endParaRPr>
          </a:p>
        </p:txBody>
      </p:sp>
      <p:sp>
        <p:nvSpPr>
          <p:cNvPr id="838" name="Google Shape;838;p44"/>
          <p:cNvSpPr txBox="1"/>
          <p:nvPr/>
        </p:nvSpPr>
        <p:spPr>
          <a:xfrm>
            <a:off x="838198" y="3322093"/>
            <a:ext cx="51794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3.2 Ensure the system (Ubuntu OS) is up to date.</a:t>
            </a:r>
            <a:endParaRPr b="0" i="0" sz="1400" u="none" cap="none" strike="noStrike">
              <a:solidFill>
                <a:srgbClr val="000000"/>
              </a:solidFill>
              <a:latin typeface="Arial"/>
              <a:ea typeface="Arial"/>
              <a:cs typeface="Arial"/>
              <a:sym typeface="Arial"/>
            </a:endParaRPr>
          </a:p>
        </p:txBody>
      </p:sp>
      <p:sp>
        <p:nvSpPr>
          <p:cNvPr id="839" name="Google Shape;839;p44"/>
          <p:cNvSpPr txBox="1"/>
          <p:nvPr/>
        </p:nvSpPr>
        <p:spPr>
          <a:xfrm>
            <a:off x="838198" y="4683870"/>
            <a:ext cx="5179424"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apt install ros-humble-desktop</a:t>
            </a:r>
            <a:endParaRPr b="0" i="0" sz="1400" u="none" cap="none" strike="noStrike">
              <a:solidFill>
                <a:srgbClr val="000000"/>
              </a:solidFill>
              <a:latin typeface="Arial"/>
              <a:ea typeface="Arial"/>
              <a:cs typeface="Arial"/>
              <a:sym typeface="Arial"/>
            </a:endParaRPr>
          </a:p>
        </p:txBody>
      </p:sp>
      <p:sp>
        <p:nvSpPr>
          <p:cNvPr id="840" name="Google Shape;840;p44"/>
          <p:cNvSpPr txBox="1"/>
          <p:nvPr/>
        </p:nvSpPr>
        <p:spPr>
          <a:xfrm>
            <a:off x="838197" y="4283514"/>
            <a:ext cx="51794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3.3 Install ROS.</a:t>
            </a:r>
            <a:endParaRPr b="0" i="0" sz="1400" u="none" cap="none" strike="noStrike">
              <a:solidFill>
                <a:srgbClr val="000000"/>
              </a:solidFill>
              <a:latin typeface="Arial"/>
              <a:ea typeface="Arial"/>
              <a:cs typeface="Arial"/>
              <a:sym typeface="Arial"/>
            </a:endParaRPr>
          </a:p>
        </p:txBody>
      </p:sp>
      <p:sp>
        <p:nvSpPr>
          <p:cNvPr id="841" name="Google Shape;841;p44"/>
          <p:cNvSpPr txBox="1"/>
          <p:nvPr/>
        </p:nvSpPr>
        <p:spPr>
          <a:xfrm>
            <a:off x="838197" y="5645291"/>
            <a:ext cx="5179424" cy="369332"/>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sudo apt install ros-dev-tools</a:t>
            </a:r>
            <a:endParaRPr b="0" i="0" sz="1400" u="none" cap="none" strike="noStrike">
              <a:solidFill>
                <a:srgbClr val="000000"/>
              </a:solidFill>
              <a:latin typeface="Arial"/>
              <a:ea typeface="Arial"/>
              <a:cs typeface="Arial"/>
              <a:sym typeface="Arial"/>
            </a:endParaRPr>
          </a:p>
        </p:txBody>
      </p:sp>
      <p:sp>
        <p:nvSpPr>
          <p:cNvPr id="842" name="Google Shape;842;p44"/>
          <p:cNvSpPr txBox="1"/>
          <p:nvPr/>
        </p:nvSpPr>
        <p:spPr>
          <a:xfrm>
            <a:off x="838196" y="5244935"/>
            <a:ext cx="51794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3.4 Install development tools.</a:t>
            </a:r>
            <a:endParaRPr b="0" i="0" sz="1400" u="none" cap="none" strike="noStrike">
              <a:solidFill>
                <a:srgbClr val="000000"/>
              </a:solidFill>
              <a:latin typeface="Arial"/>
              <a:ea typeface="Arial"/>
              <a:cs typeface="Arial"/>
              <a:sym typeface="Arial"/>
            </a:endParaRPr>
          </a:p>
        </p:txBody>
      </p:sp>
      <p:sp>
        <p:nvSpPr>
          <p:cNvPr id="843" name="Google Shape;843;p44"/>
          <p:cNvSpPr txBox="1"/>
          <p:nvPr/>
        </p:nvSpPr>
        <p:spPr>
          <a:xfrm>
            <a:off x="6174376" y="2760782"/>
            <a:ext cx="5179424" cy="584775"/>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echo "source /opt/ros/humble/setup.bash" &gt;&gt; ~/.bashrc</a:t>
            </a:r>
            <a:endParaRPr b="1" i="0" sz="1600" u="none" cap="none" strike="noStrike">
              <a:solidFill>
                <a:schemeClr val="dk1"/>
              </a:solidFill>
              <a:latin typeface="Courier New"/>
              <a:ea typeface="Courier New"/>
              <a:cs typeface="Courier New"/>
              <a:sym typeface="Courier New"/>
            </a:endParaRPr>
          </a:p>
        </p:txBody>
      </p:sp>
      <p:sp>
        <p:nvSpPr>
          <p:cNvPr id="844" name="Google Shape;844;p44"/>
          <p:cNvSpPr txBox="1"/>
          <p:nvPr/>
        </p:nvSpPr>
        <p:spPr>
          <a:xfrm>
            <a:off x="6174375" y="2355494"/>
            <a:ext cx="51794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3.5 (Optional) Add sourcing to shell startup.</a:t>
            </a:r>
            <a:endParaRPr b="0" i="0" sz="1400" u="none" cap="none" strike="noStrike">
              <a:solidFill>
                <a:srgbClr val="000000"/>
              </a:solidFill>
              <a:latin typeface="Arial"/>
              <a:ea typeface="Arial"/>
              <a:cs typeface="Arial"/>
              <a:sym typeface="Arial"/>
            </a:endParaRPr>
          </a:p>
        </p:txBody>
      </p:sp>
      <p:sp>
        <p:nvSpPr>
          <p:cNvPr id="845" name="Google Shape;845;p44"/>
          <p:cNvSpPr txBox="1"/>
          <p:nvPr/>
        </p:nvSpPr>
        <p:spPr>
          <a:xfrm>
            <a:off x="6174374" y="3445450"/>
            <a:ext cx="51794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Step 3.5 can help users not to source the setup script every time a new terminal is opened.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5"/>
          <p:cNvSpPr txBox="1"/>
          <p:nvPr/>
        </p:nvSpPr>
        <p:spPr>
          <a:xfrm>
            <a:off x="838201" y="1825625"/>
            <a:ext cx="1051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highlight>
                  <a:srgbClr val="C42133"/>
                </a:highlight>
                <a:latin typeface="Calibri"/>
                <a:ea typeface="Calibri"/>
                <a:cs typeface="Calibri"/>
                <a:sym typeface="Calibri"/>
              </a:rPr>
              <a:t>Summary</a:t>
            </a:r>
            <a:endParaRPr b="0" i="0" sz="2400" u="none" cap="none" strike="noStrike">
              <a:solidFill>
                <a:schemeClr val="lt1"/>
              </a:solidFill>
              <a:highlight>
                <a:srgbClr val="C42133"/>
              </a:highlight>
              <a:latin typeface="Calibri"/>
              <a:ea typeface="Calibri"/>
              <a:cs typeface="Calibri"/>
              <a:sym typeface="Calibri"/>
            </a:endParaRPr>
          </a:p>
        </p:txBody>
      </p:sp>
      <p:sp>
        <p:nvSpPr>
          <p:cNvPr id="851" name="Google Shape;851;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ROS Installation</a:t>
            </a:r>
            <a:endParaRPr/>
          </a:p>
        </p:txBody>
      </p:sp>
      <p:pic>
        <p:nvPicPr>
          <p:cNvPr descr="สถาบันเทคโนโลยีไทย-ญี่ปุ่น - วิกิพีเดีย" id="852" name="Google Shape;852;p45"/>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853" name="Google Shape;853;p45"/>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854" name="Google Shape;854;p45"/>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855" name="Google Shape;855;p45"/>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856" name="Google Shape;856;p45"/>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7" name="Google Shape;857;p4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858" name="Google Shape;858;p4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859" name="Google Shape;859;p45"/>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pic>
        <p:nvPicPr>
          <p:cNvPr id="860" name="Google Shape;860;p45"/>
          <p:cNvPicPr preferRelativeResize="0"/>
          <p:nvPr/>
        </p:nvPicPr>
        <p:blipFill rotWithShape="1">
          <a:blip r:embed="rId6">
            <a:alphaModFix/>
          </a:blip>
          <a:srcRect b="0" l="0" r="0" t="0"/>
          <a:stretch/>
        </p:blipFill>
        <p:spPr>
          <a:xfrm>
            <a:off x="838200" y="2422227"/>
            <a:ext cx="6875847" cy="3867664"/>
          </a:xfrm>
          <a:prstGeom prst="rect">
            <a:avLst/>
          </a:prstGeom>
          <a:noFill/>
          <a:ln>
            <a:noFill/>
          </a:ln>
        </p:spPr>
      </p:pic>
      <p:sp>
        <p:nvSpPr>
          <p:cNvPr id="861" name="Google Shape;861;p45"/>
          <p:cNvSpPr/>
          <p:nvPr/>
        </p:nvSpPr>
        <p:spPr>
          <a:xfrm>
            <a:off x="7885813" y="2422227"/>
            <a:ext cx="770306" cy="770306"/>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2" name="Google Shape;862;p45"/>
          <p:cNvSpPr/>
          <p:nvPr/>
        </p:nvSpPr>
        <p:spPr>
          <a:xfrm>
            <a:off x="7885813" y="3546139"/>
            <a:ext cx="770306" cy="770306"/>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3" name="Google Shape;863;p45"/>
          <p:cNvSpPr/>
          <p:nvPr/>
        </p:nvSpPr>
        <p:spPr>
          <a:xfrm>
            <a:off x="7885813" y="4672310"/>
            <a:ext cx="770306" cy="770306"/>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64" name="Google Shape;864;p45"/>
          <p:cNvPicPr preferRelativeResize="0"/>
          <p:nvPr/>
        </p:nvPicPr>
        <p:blipFill rotWithShape="1">
          <a:blip r:embed="rId7">
            <a:alphaModFix/>
          </a:blip>
          <a:srcRect b="0" l="0" r="0" t="0"/>
          <a:stretch/>
        </p:blipFill>
        <p:spPr>
          <a:xfrm>
            <a:off x="7976437" y="2512851"/>
            <a:ext cx="589058" cy="589058"/>
          </a:xfrm>
          <a:prstGeom prst="rect">
            <a:avLst/>
          </a:prstGeom>
          <a:noFill/>
          <a:ln>
            <a:noFill/>
          </a:ln>
        </p:spPr>
      </p:pic>
      <p:pic>
        <p:nvPicPr>
          <p:cNvPr id="865" name="Google Shape;865;p45"/>
          <p:cNvPicPr preferRelativeResize="0"/>
          <p:nvPr/>
        </p:nvPicPr>
        <p:blipFill rotWithShape="1">
          <a:blip r:embed="rId8">
            <a:alphaModFix/>
          </a:blip>
          <a:srcRect b="0" l="0" r="0" t="0"/>
          <a:stretch/>
        </p:blipFill>
        <p:spPr>
          <a:xfrm>
            <a:off x="7976437" y="3636763"/>
            <a:ext cx="589058" cy="589058"/>
          </a:xfrm>
          <a:prstGeom prst="rect">
            <a:avLst/>
          </a:prstGeom>
          <a:noFill/>
          <a:ln>
            <a:noFill/>
          </a:ln>
        </p:spPr>
      </p:pic>
      <p:pic>
        <p:nvPicPr>
          <p:cNvPr id="866" name="Google Shape;866;p45"/>
          <p:cNvPicPr preferRelativeResize="0"/>
          <p:nvPr/>
        </p:nvPicPr>
        <p:blipFill rotWithShape="1">
          <a:blip r:embed="rId9">
            <a:alphaModFix/>
          </a:blip>
          <a:srcRect b="0" l="0" r="0" t="0"/>
          <a:stretch/>
        </p:blipFill>
        <p:spPr>
          <a:xfrm>
            <a:off x="7976437" y="4762934"/>
            <a:ext cx="589058" cy="589058"/>
          </a:xfrm>
          <a:prstGeom prst="rect">
            <a:avLst/>
          </a:prstGeom>
          <a:noFill/>
          <a:ln>
            <a:noFill/>
          </a:ln>
        </p:spPr>
      </p:pic>
      <p:sp>
        <p:nvSpPr>
          <p:cNvPr id="867" name="Google Shape;867;p45"/>
          <p:cNvSpPr txBox="1"/>
          <p:nvPr/>
        </p:nvSpPr>
        <p:spPr>
          <a:xfrm>
            <a:off x="8746744" y="2607737"/>
            <a:ext cx="260705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42133"/>
                </a:solidFill>
                <a:latin typeface="Calibri"/>
                <a:ea typeface="Calibri"/>
                <a:cs typeface="Calibri"/>
                <a:sym typeface="Calibri"/>
              </a:rPr>
              <a:t>1. Check locale (UTF-8)</a:t>
            </a:r>
            <a:endParaRPr b="0" i="0" sz="1400" u="none" cap="none" strike="noStrike">
              <a:solidFill>
                <a:srgbClr val="000000"/>
              </a:solidFill>
              <a:latin typeface="Arial"/>
              <a:ea typeface="Arial"/>
              <a:cs typeface="Arial"/>
              <a:sym typeface="Arial"/>
            </a:endParaRPr>
          </a:p>
        </p:txBody>
      </p:sp>
      <p:sp>
        <p:nvSpPr>
          <p:cNvPr id="868" name="Google Shape;868;p45"/>
          <p:cNvSpPr txBox="1"/>
          <p:nvPr/>
        </p:nvSpPr>
        <p:spPr>
          <a:xfrm>
            <a:off x="8746744" y="3731237"/>
            <a:ext cx="260705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42133"/>
                </a:solidFill>
                <a:latin typeface="Calibri"/>
                <a:ea typeface="Calibri"/>
                <a:cs typeface="Calibri"/>
                <a:sym typeface="Calibri"/>
              </a:rPr>
              <a:t>2. Setup sources</a:t>
            </a:r>
            <a:endParaRPr b="0" i="0" sz="1400" u="none" cap="none" strike="noStrike">
              <a:solidFill>
                <a:srgbClr val="000000"/>
              </a:solidFill>
              <a:latin typeface="Arial"/>
              <a:ea typeface="Arial"/>
              <a:cs typeface="Arial"/>
              <a:sym typeface="Arial"/>
            </a:endParaRPr>
          </a:p>
        </p:txBody>
      </p:sp>
      <p:sp>
        <p:nvSpPr>
          <p:cNvPr id="869" name="Google Shape;869;p45"/>
          <p:cNvSpPr txBox="1"/>
          <p:nvPr/>
        </p:nvSpPr>
        <p:spPr>
          <a:xfrm>
            <a:off x="8746743" y="4852880"/>
            <a:ext cx="260705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42133"/>
                </a:solidFill>
                <a:latin typeface="Calibri"/>
                <a:ea typeface="Calibri"/>
                <a:cs typeface="Calibri"/>
                <a:sym typeface="Calibri"/>
              </a:rPr>
              <a:t>3. Install ROS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50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Webots Installation</a:t>
            </a:r>
            <a:endParaRPr/>
          </a:p>
        </p:txBody>
      </p:sp>
      <p:pic>
        <p:nvPicPr>
          <p:cNvPr descr="สถาบันเทคโนโลยีไทย-ญี่ปุ่น - วิกิพีเดีย" id="875" name="Google Shape;875;p46"/>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876" name="Google Shape;876;p46"/>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877" name="Google Shape;877;p46"/>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878" name="Google Shape;878;p46"/>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879" name="Google Shape;879;p46"/>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0" name="Google Shape;880;p46"/>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881" name="Google Shape;881;p4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882" name="Google Shape;882;p46"/>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883" name="Google Shape;883;p46"/>
          <p:cNvSpPr txBox="1"/>
          <p:nvPr/>
        </p:nvSpPr>
        <p:spPr>
          <a:xfrm>
            <a:off x="838200" y="1690688"/>
            <a:ext cx="105156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Webots is an open source and multi-platform desktop application used to simulate robots.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This part includes:</a:t>
            </a:r>
            <a:endParaRPr b="0" i="0" sz="1400" u="none" cap="none" strike="noStrike">
              <a:solidFill>
                <a:srgbClr val="000000"/>
              </a:solidFill>
              <a:latin typeface="Arial"/>
              <a:ea typeface="Arial"/>
              <a:cs typeface="Arial"/>
              <a:sym typeface="Arial"/>
            </a:endParaRPr>
          </a:p>
        </p:txBody>
      </p:sp>
      <p:sp>
        <p:nvSpPr>
          <p:cNvPr id="884" name="Google Shape;884;p46"/>
          <p:cNvSpPr/>
          <p:nvPr/>
        </p:nvSpPr>
        <p:spPr>
          <a:xfrm>
            <a:off x="2838994" y="3221131"/>
            <a:ext cx="1628504" cy="162850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5" name="Google Shape;885;p46"/>
          <p:cNvSpPr/>
          <p:nvPr/>
        </p:nvSpPr>
        <p:spPr>
          <a:xfrm>
            <a:off x="7724502" y="3221131"/>
            <a:ext cx="1628504" cy="162850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6" name="Google Shape;886;p46"/>
          <p:cNvPicPr preferRelativeResize="0"/>
          <p:nvPr/>
        </p:nvPicPr>
        <p:blipFill rotWithShape="1">
          <a:blip r:embed="rId6">
            <a:alphaModFix/>
          </a:blip>
          <a:srcRect b="0" l="0" r="0" t="0"/>
          <a:stretch/>
        </p:blipFill>
        <p:spPr>
          <a:xfrm>
            <a:off x="3046863" y="3429000"/>
            <a:ext cx="1212766" cy="1212766"/>
          </a:xfrm>
          <a:prstGeom prst="rect">
            <a:avLst/>
          </a:prstGeom>
          <a:noFill/>
          <a:ln>
            <a:noFill/>
          </a:ln>
        </p:spPr>
      </p:pic>
      <p:pic>
        <p:nvPicPr>
          <p:cNvPr id="887" name="Google Shape;887;p46"/>
          <p:cNvPicPr preferRelativeResize="0"/>
          <p:nvPr/>
        </p:nvPicPr>
        <p:blipFill rotWithShape="1">
          <a:blip r:embed="rId7">
            <a:alphaModFix/>
          </a:blip>
          <a:srcRect b="0" l="0" r="0" t="0"/>
          <a:stretch/>
        </p:blipFill>
        <p:spPr>
          <a:xfrm>
            <a:off x="7932371" y="3429000"/>
            <a:ext cx="1212766" cy="1212766"/>
          </a:xfrm>
          <a:prstGeom prst="rect">
            <a:avLst/>
          </a:prstGeom>
          <a:noFill/>
          <a:ln>
            <a:noFill/>
          </a:ln>
        </p:spPr>
      </p:pic>
      <p:sp>
        <p:nvSpPr>
          <p:cNvPr id="888" name="Google Shape;888;p46"/>
          <p:cNvSpPr txBox="1"/>
          <p:nvPr/>
        </p:nvSpPr>
        <p:spPr>
          <a:xfrm>
            <a:off x="2203269" y="5001836"/>
            <a:ext cx="289995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889" name="Google Shape;889;p46"/>
          <p:cNvSpPr txBox="1"/>
          <p:nvPr/>
        </p:nvSpPr>
        <p:spPr>
          <a:xfrm>
            <a:off x="7088779" y="5001836"/>
            <a:ext cx="289995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Basic Simulation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Webots Installation</a:t>
            </a:r>
            <a:endParaRPr/>
          </a:p>
        </p:txBody>
      </p:sp>
      <p:pic>
        <p:nvPicPr>
          <p:cNvPr descr="สถาบันเทคโนโลยีไทย-ญี่ปุ่น - วิกิพีเดีย" id="895" name="Google Shape;895;p47"/>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896" name="Google Shape;896;p47"/>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897" name="Google Shape;897;p47"/>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898" name="Google Shape;898;p47"/>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899" name="Google Shape;899;p47"/>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0" name="Google Shape;900;p47"/>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901" name="Google Shape;901;p4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902" name="Google Shape;902;p47"/>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903" name="Google Shape;903;p47"/>
          <p:cNvSpPr txBox="1"/>
          <p:nvPr/>
        </p:nvSpPr>
        <p:spPr>
          <a:xfrm>
            <a:off x="838200" y="1990632"/>
            <a:ext cx="1051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Webots can be installed by simply run the following command in the terminal:</a:t>
            </a:r>
            <a:endParaRPr b="0" i="0" sz="1400" u="none" cap="none" strike="noStrike">
              <a:solidFill>
                <a:srgbClr val="000000"/>
              </a:solidFill>
              <a:latin typeface="Arial"/>
              <a:ea typeface="Arial"/>
              <a:cs typeface="Arial"/>
              <a:sym typeface="Arial"/>
            </a:endParaRPr>
          </a:p>
        </p:txBody>
      </p:sp>
      <p:sp>
        <p:nvSpPr>
          <p:cNvPr id="904" name="Google Shape;904;p47"/>
          <p:cNvSpPr txBox="1"/>
          <p:nvPr/>
        </p:nvSpPr>
        <p:spPr>
          <a:xfrm>
            <a:off x="838199" y="2610275"/>
            <a:ext cx="10515599" cy="461665"/>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ourier New"/>
                <a:ea typeface="Courier New"/>
                <a:cs typeface="Courier New"/>
                <a:sym typeface="Courier New"/>
              </a:rPr>
              <a:t>sudo apt-get install ros-humble-webots-ros2</a:t>
            </a:r>
            <a:endParaRPr b="0" i="0" sz="1400" u="none" cap="none" strike="noStrike">
              <a:solidFill>
                <a:srgbClr val="000000"/>
              </a:solidFill>
              <a:latin typeface="Arial"/>
              <a:ea typeface="Arial"/>
              <a:cs typeface="Arial"/>
              <a:sym typeface="Arial"/>
            </a:endParaRPr>
          </a:p>
        </p:txBody>
      </p:sp>
      <p:sp>
        <p:nvSpPr>
          <p:cNvPr id="905" name="Google Shape;905;p47"/>
          <p:cNvSpPr txBox="1"/>
          <p:nvPr/>
        </p:nvSpPr>
        <p:spPr>
          <a:xfrm>
            <a:off x="838198" y="3607235"/>
            <a:ext cx="1051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We can launch an example by:</a:t>
            </a:r>
            <a:endParaRPr b="0" i="0" sz="1400" u="none" cap="none" strike="noStrike">
              <a:solidFill>
                <a:srgbClr val="000000"/>
              </a:solidFill>
              <a:latin typeface="Arial"/>
              <a:ea typeface="Arial"/>
              <a:cs typeface="Arial"/>
              <a:sym typeface="Arial"/>
            </a:endParaRPr>
          </a:p>
        </p:txBody>
      </p:sp>
      <p:sp>
        <p:nvSpPr>
          <p:cNvPr id="906" name="Google Shape;906;p47"/>
          <p:cNvSpPr txBox="1"/>
          <p:nvPr/>
        </p:nvSpPr>
        <p:spPr>
          <a:xfrm>
            <a:off x="838197" y="4687184"/>
            <a:ext cx="10515599" cy="338554"/>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export WEBOTS_HOME=/usr/local/webots</a:t>
            </a:r>
            <a:endParaRPr b="1" i="0" sz="1600" u="none" cap="none" strike="noStrike">
              <a:solidFill>
                <a:schemeClr val="dk1"/>
              </a:solidFill>
              <a:latin typeface="Courier New"/>
              <a:ea typeface="Courier New"/>
              <a:cs typeface="Courier New"/>
              <a:sym typeface="Courier New"/>
            </a:endParaRPr>
          </a:p>
        </p:txBody>
      </p:sp>
      <p:sp>
        <p:nvSpPr>
          <p:cNvPr id="907" name="Google Shape;907;p47"/>
          <p:cNvSpPr txBox="1"/>
          <p:nvPr/>
        </p:nvSpPr>
        <p:spPr>
          <a:xfrm>
            <a:off x="838196" y="4285164"/>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 Setting WEBOTS_HOME environment variable.</a:t>
            </a:r>
            <a:endParaRPr b="0" i="0" sz="1400" u="none" cap="none" strike="noStrike">
              <a:solidFill>
                <a:srgbClr val="000000"/>
              </a:solidFill>
              <a:latin typeface="Arial"/>
              <a:ea typeface="Arial"/>
              <a:cs typeface="Arial"/>
              <a:sym typeface="Arial"/>
            </a:endParaRPr>
          </a:p>
        </p:txBody>
      </p:sp>
      <p:sp>
        <p:nvSpPr>
          <p:cNvPr id="908" name="Google Shape;908;p47"/>
          <p:cNvSpPr txBox="1"/>
          <p:nvPr/>
        </p:nvSpPr>
        <p:spPr>
          <a:xfrm>
            <a:off x="838196" y="5628023"/>
            <a:ext cx="10515599" cy="338554"/>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ros2 launch webots_ros2_universal_robot multirobot_launch.py</a:t>
            </a:r>
            <a:endParaRPr b="0" i="0" sz="1400" u="none" cap="none" strike="noStrike">
              <a:solidFill>
                <a:srgbClr val="000000"/>
              </a:solidFill>
              <a:latin typeface="Arial"/>
              <a:ea typeface="Arial"/>
              <a:cs typeface="Arial"/>
              <a:sym typeface="Arial"/>
            </a:endParaRPr>
          </a:p>
        </p:txBody>
      </p:sp>
      <p:sp>
        <p:nvSpPr>
          <p:cNvPr id="909" name="Google Shape;909;p47"/>
          <p:cNvSpPr txBox="1"/>
          <p:nvPr/>
        </p:nvSpPr>
        <p:spPr>
          <a:xfrm>
            <a:off x="838195" y="5223839"/>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2. Use ROS 2 launch to start the demo package.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48"/>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5" name="Google Shape;915;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Basic Simulation Setup</a:t>
            </a:r>
            <a:endParaRPr/>
          </a:p>
        </p:txBody>
      </p:sp>
      <p:pic>
        <p:nvPicPr>
          <p:cNvPr descr="สถาบันเทคโนโลยีไทย-ญี่ปุ่น - วิกิพีเดีย" id="916" name="Google Shape;916;p48"/>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917" name="Google Shape;917;p48"/>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918" name="Google Shape;918;p48"/>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919" name="Google Shape;919;p48"/>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0" name="Google Shape;920;p48"/>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921" name="Google Shape;921;p4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922" name="Google Shape;922;p48"/>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923" name="Google Shape;923;p48"/>
          <p:cNvSpPr txBox="1"/>
          <p:nvPr/>
        </p:nvSpPr>
        <p:spPr>
          <a:xfrm>
            <a:off x="838200" y="1742828"/>
            <a:ext cx="1051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This basic simulation will also be used in the example in the final section. </a:t>
            </a:r>
            <a:endParaRPr b="0" i="0" sz="1400" u="none" cap="none" strike="noStrike">
              <a:solidFill>
                <a:srgbClr val="000000"/>
              </a:solidFill>
              <a:latin typeface="Arial"/>
              <a:ea typeface="Arial"/>
              <a:cs typeface="Arial"/>
              <a:sym typeface="Arial"/>
            </a:endParaRPr>
          </a:p>
        </p:txBody>
      </p:sp>
      <p:sp>
        <p:nvSpPr>
          <p:cNvPr id="924" name="Google Shape;924;p48"/>
          <p:cNvSpPr txBox="1"/>
          <p:nvPr/>
        </p:nvSpPr>
        <p:spPr>
          <a:xfrm>
            <a:off x="838199" y="2431461"/>
            <a:ext cx="1051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highlight>
                  <a:srgbClr val="C42133"/>
                </a:highlight>
                <a:latin typeface="Calibri"/>
                <a:ea typeface="Calibri"/>
                <a:cs typeface="Calibri"/>
                <a:sym typeface="Calibri"/>
              </a:rPr>
              <a:t>Prerequisites</a:t>
            </a:r>
            <a:endParaRPr b="0" i="0" sz="1400" u="none" cap="none" strike="noStrike">
              <a:solidFill>
                <a:srgbClr val="000000"/>
              </a:solidFill>
              <a:latin typeface="Arial"/>
              <a:ea typeface="Arial"/>
              <a:cs typeface="Arial"/>
              <a:sym typeface="Arial"/>
            </a:endParaRPr>
          </a:p>
        </p:txBody>
      </p:sp>
      <p:sp>
        <p:nvSpPr>
          <p:cNvPr id="925" name="Google Shape;925;p48"/>
          <p:cNvSpPr/>
          <p:nvPr/>
        </p:nvSpPr>
        <p:spPr>
          <a:xfrm>
            <a:off x="2580848" y="3258896"/>
            <a:ext cx="1020789" cy="1020789"/>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6" name="Google Shape;926;p48"/>
          <p:cNvSpPr/>
          <p:nvPr/>
        </p:nvSpPr>
        <p:spPr>
          <a:xfrm>
            <a:off x="2580848" y="4735180"/>
            <a:ext cx="1020789" cy="1020789"/>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27" name="Google Shape;927;p48"/>
          <p:cNvPicPr preferRelativeResize="0"/>
          <p:nvPr/>
        </p:nvPicPr>
        <p:blipFill rotWithShape="1">
          <a:blip r:embed="rId6">
            <a:alphaModFix/>
          </a:blip>
          <a:srcRect b="0" l="0" r="0" t="0"/>
          <a:stretch/>
        </p:blipFill>
        <p:spPr>
          <a:xfrm>
            <a:off x="2711497" y="3389545"/>
            <a:ext cx="780603" cy="780603"/>
          </a:xfrm>
          <a:prstGeom prst="rect">
            <a:avLst/>
          </a:prstGeom>
          <a:noFill/>
          <a:ln>
            <a:noFill/>
          </a:ln>
        </p:spPr>
      </p:pic>
      <p:pic>
        <p:nvPicPr>
          <p:cNvPr id="928" name="Google Shape;928;p48"/>
          <p:cNvPicPr preferRelativeResize="0"/>
          <p:nvPr/>
        </p:nvPicPr>
        <p:blipFill rotWithShape="1">
          <a:blip r:embed="rId7">
            <a:alphaModFix/>
          </a:blip>
          <a:srcRect b="0" l="0" r="0" t="0"/>
          <a:stretch/>
        </p:blipFill>
        <p:spPr>
          <a:xfrm>
            <a:off x="2711497" y="4865829"/>
            <a:ext cx="780603" cy="780603"/>
          </a:xfrm>
          <a:prstGeom prst="rect">
            <a:avLst/>
          </a:prstGeom>
          <a:noFill/>
          <a:ln>
            <a:noFill/>
          </a:ln>
        </p:spPr>
      </p:pic>
      <p:sp>
        <p:nvSpPr>
          <p:cNvPr id="929" name="Google Shape;929;p48"/>
          <p:cNvSpPr txBox="1"/>
          <p:nvPr/>
        </p:nvSpPr>
        <p:spPr>
          <a:xfrm>
            <a:off x="3777345" y="3389545"/>
            <a:ext cx="260705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42133"/>
                </a:solidFill>
                <a:latin typeface="Calibri"/>
                <a:ea typeface="Calibri"/>
                <a:cs typeface="Calibri"/>
                <a:sym typeface="Calibri"/>
              </a:rPr>
              <a:t>1. Install colcon</a:t>
            </a:r>
            <a:endParaRPr b="1" i="0" sz="2000" u="none" cap="none" strike="noStrike">
              <a:solidFill>
                <a:srgbClr val="C42133"/>
              </a:solidFill>
              <a:latin typeface="Calibri"/>
              <a:ea typeface="Calibri"/>
              <a:cs typeface="Calibri"/>
              <a:sym typeface="Calibri"/>
            </a:endParaRPr>
          </a:p>
        </p:txBody>
      </p:sp>
      <p:sp>
        <p:nvSpPr>
          <p:cNvPr id="930" name="Google Shape;930;p48"/>
          <p:cNvSpPr txBox="1"/>
          <p:nvPr/>
        </p:nvSpPr>
        <p:spPr>
          <a:xfrm>
            <a:off x="3777345" y="4738365"/>
            <a:ext cx="260705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42133"/>
                </a:solidFill>
                <a:latin typeface="Calibri"/>
                <a:ea typeface="Calibri"/>
                <a:cs typeface="Calibri"/>
                <a:sym typeface="Calibri"/>
              </a:rPr>
              <a:t>2. Create workspace</a:t>
            </a:r>
            <a:endParaRPr b="0" i="0" sz="1400" u="none" cap="none" strike="noStrike">
              <a:solidFill>
                <a:srgbClr val="000000"/>
              </a:solidFill>
              <a:latin typeface="Arial"/>
              <a:ea typeface="Arial"/>
              <a:cs typeface="Arial"/>
              <a:sym typeface="Arial"/>
            </a:endParaRPr>
          </a:p>
        </p:txBody>
      </p:sp>
      <p:sp>
        <p:nvSpPr>
          <p:cNvPr id="931" name="Google Shape;931;p48"/>
          <p:cNvSpPr txBox="1"/>
          <p:nvPr/>
        </p:nvSpPr>
        <p:spPr>
          <a:xfrm>
            <a:off x="3777345" y="3816226"/>
            <a:ext cx="6205874" cy="338554"/>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sudo apt install python3-colcon-common-extensions</a:t>
            </a:r>
            <a:endParaRPr b="0" i="0" sz="1400" u="none" cap="none" strike="noStrike">
              <a:solidFill>
                <a:srgbClr val="000000"/>
              </a:solidFill>
              <a:latin typeface="Arial"/>
              <a:ea typeface="Arial"/>
              <a:cs typeface="Arial"/>
              <a:sym typeface="Arial"/>
            </a:endParaRPr>
          </a:p>
        </p:txBody>
      </p:sp>
      <p:sp>
        <p:nvSpPr>
          <p:cNvPr id="932" name="Google Shape;932;p48"/>
          <p:cNvSpPr txBox="1"/>
          <p:nvPr/>
        </p:nvSpPr>
        <p:spPr>
          <a:xfrm>
            <a:off x="3777344" y="5171194"/>
            <a:ext cx="6205800" cy="3387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mkdir -p ~/ros2_ws/src</a:t>
            </a:r>
            <a:endParaRPr b="1" i="0" sz="16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49"/>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8" name="Google Shape;938;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Basic Simulation Setup</a:t>
            </a:r>
            <a:endParaRPr/>
          </a:p>
        </p:txBody>
      </p:sp>
      <p:pic>
        <p:nvPicPr>
          <p:cNvPr descr="สถาบันเทคโนโลยีไทย-ญี่ปุ่น - วิกิพีเดีย" id="939" name="Google Shape;939;p49"/>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940" name="Google Shape;940;p49"/>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941" name="Google Shape;941;p49"/>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942" name="Google Shape;942;p49"/>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3" name="Google Shape;943;p49"/>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944" name="Google Shape;944;p4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945" name="Google Shape;945;p49"/>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946" name="Google Shape;946;p49"/>
          <p:cNvSpPr txBox="1"/>
          <p:nvPr/>
        </p:nvSpPr>
        <p:spPr>
          <a:xfrm>
            <a:off x="838200" y="1847219"/>
            <a:ext cx="1051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highlight>
                  <a:srgbClr val="C42133"/>
                </a:highlight>
                <a:latin typeface="Calibri"/>
                <a:ea typeface="Calibri"/>
                <a:cs typeface="Calibri"/>
                <a:sym typeface="Calibri"/>
              </a:rPr>
              <a:t>Step 1: Create the package structure</a:t>
            </a:r>
            <a:endParaRPr b="0" i="0" sz="1400" u="none" cap="none" strike="noStrike">
              <a:solidFill>
                <a:srgbClr val="000000"/>
              </a:solidFill>
              <a:latin typeface="Arial"/>
              <a:ea typeface="Arial"/>
              <a:cs typeface="Arial"/>
              <a:sym typeface="Arial"/>
            </a:endParaRPr>
          </a:p>
        </p:txBody>
      </p:sp>
      <p:sp>
        <p:nvSpPr>
          <p:cNvPr id="947" name="Google Shape;947;p49"/>
          <p:cNvSpPr txBox="1"/>
          <p:nvPr/>
        </p:nvSpPr>
        <p:spPr>
          <a:xfrm>
            <a:off x="838197" y="2980545"/>
            <a:ext cx="10515599" cy="338554"/>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cd ~/ros2_ws/src</a:t>
            </a:r>
            <a:endParaRPr b="1" i="0" sz="1600" u="none" cap="none" strike="noStrike">
              <a:solidFill>
                <a:schemeClr val="dk1"/>
              </a:solidFill>
              <a:latin typeface="Courier New"/>
              <a:ea typeface="Courier New"/>
              <a:cs typeface="Courier New"/>
              <a:sym typeface="Courier New"/>
            </a:endParaRPr>
          </a:p>
        </p:txBody>
      </p:sp>
      <p:sp>
        <p:nvSpPr>
          <p:cNvPr id="948" name="Google Shape;948;p49"/>
          <p:cNvSpPr txBox="1"/>
          <p:nvPr/>
        </p:nvSpPr>
        <p:spPr>
          <a:xfrm>
            <a:off x="838196" y="2465415"/>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1.1 CD to the </a:t>
            </a:r>
            <a:r>
              <a:rPr b="1" i="1" lang="en-US" sz="2000" u="none" cap="none" strike="noStrike">
                <a:solidFill>
                  <a:schemeClr val="dk1"/>
                </a:solidFill>
                <a:latin typeface="Calibri"/>
                <a:ea typeface="Calibri"/>
                <a:cs typeface="Calibri"/>
                <a:sym typeface="Calibri"/>
              </a:rPr>
              <a:t>src</a:t>
            </a:r>
            <a:r>
              <a:rPr b="0" i="0" lang="en-US" sz="2000" u="none" cap="none" strike="noStrike">
                <a:solidFill>
                  <a:schemeClr val="dk1"/>
                </a:solidFill>
                <a:latin typeface="Calibri"/>
                <a:ea typeface="Calibri"/>
                <a:cs typeface="Calibri"/>
                <a:sym typeface="Calibri"/>
              </a:rPr>
              <a:t> folder of the created workspace (</a:t>
            </a:r>
            <a:r>
              <a:rPr b="1" i="1" lang="en-US" sz="2000" u="none" cap="none" strike="noStrike">
                <a:solidFill>
                  <a:schemeClr val="dk1"/>
                </a:solidFill>
                <a:latin typeface="Calibri"/>
                <a:ea typeface="Calibri"/>
                <a:cs typeface="Calibri"/>
                <a:sym typeface="Calibri"/>
              </a:rPr>
              <a:t>ros2_ws/src</a:t>
            </a:r>
            <a:r>
              <a:rPr b="0" i="0" lang="en-US" sz="20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49" name="Google Shape;949;p49"/>
          <p:cNvSpPr txBox="1"/>
          <p:nvPr/>
        </p:nvSpPr>
        <p:spPr>
          <a:xfrm>
            <a:off x="838196" y="4030659"/>
            <a:ext cx="10515599" cy="584775"/>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ros2 pkg create --build-type ament_python --license Apache-2.0 --node-name my_robot_driver my_package --dependencies rclpy geometry_msgs webots_ros2_driver</a:t>
            </a:r>
            <a:endParaRPr b="0" i="0" sz="1400" u="none" cap="none" strike="noStrike">
              <a:solidFill>
                <a:srgbClr val="000000"/>
              </a:solidFill>
              <a:latin typeface="Arial"/>
              <a:ea typeface="Arial"/>
              <a:cs typeface="Arial"/>
              <a:sym typeface="Arial"/>
            </a:endParaRPr>
          </a:p>
        </p:txBody>
      </p:sp>
      <p:sp>
        <p:nvSpPr>
          <p:cNvPr id="950" name="Google Shape;950;p49"/>
          <p:cNvSpPr txBox="1"/>
          <p:nvPr/>
        </p:nvSpPr>
        <p:spPr>
          <a:xfrm>
            <a:off x="838195" y="3515529"/>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1.2 Create a new package (</a:t>
            </a:r>
            <a:r>
              <a:rPr b="1" i="1" lang="en-US" sz="2000" u="none" cap="none" strike="noStrike">
                <a:solidFill>
                  <a:schemeClr val="dk1"/>
                </a:solidFill>
                <a:latin typeface="Calibri"/>
                <a:ea typeface="Calibri"/>
                <a:cs typeface="Calibri"/>
                <a:sym typeface="Calibri"/>
              </a:rPr>
              <a:t>my_package</a:t>
            </a:r>
            <a:r>
              <a:rPr b="0" i="0" lang="en-US" sz="20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51" name="Google Shape;951;p49"/>
          <p:cNvSpPr txBox="1"/>
          <p:nvPr/>
        </p:nvSpPr>
        <p:spPr>
          <a:xfrm>
            <a:off x="838195" y="5332483"/>
            <a:ext cx="10515599" cy="830997"/>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cd my_package</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mkdir launch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mkdir worlds</a:t>
            </a:r>
            <a:endParaRPr b="0" i="0" sz="1400" u="none" cap="none" strike="noStrike">
              <a:solidFill>
                <a:srgbClr val="000000"/>
              </a:solidFill>
              <a:latin typeface="Arial"/>
              <a:ea typeface="Arial"/>
              <a:cs typeface="Arial"/>
              <a:sym typeface="Arial"/>
            </a:endParaRPr>
          </a:p>
        </p:txBody>
      </p:sp>
      <p:sp>
        <p:nvSpPr>
          <p:cNvPr id="952" name="Google Shape;952;p49"/>
          <p:cNvSpPr txBox="1"/>
          <p:nvPr/>
        </p:nvSpPr>
        <p:spPr>
          <a:xfrm>
            <a:off x="838194" y="4817353"/>
            <a:ext cx="10515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1.3 Add </a:t>
            </a:r>
            <a:r>
              <a:rPr b="1" i="1" lang="en-US" sz="2000" u="none" cap="none" strike="noStrike">
                <a:solidFill>
                  <a:schemeClr val="dk1"/>
                </a:solidFill>
                <a:latin typeface="Calibri"/>
                <a:ea typeface="Calibri"/>
                <a:cs typeface="Calibri"/>
                <a:sym typeface="Calibri"/>
              </a:rPr>
              <a:t>launch</a:t>
            </a:r>
            <a:r>
              <a:rPr b="0" i="0" lang="en-US" sz="2000" u="none" cap="none" strike="noStrike">
                <a:solidFill>
                  <a:schemeClr val="dk1"/>
                </a:solidFill>
                <a:latin typeface="Calibri"/>
                <a:ea typeface="Calibri"/>
                <a:cs typeface="Calibri"/>
                <a:sym typeface="Calibri"/>
              </a:rPr>
              <a:t> and </a:t>
            </a:r>
            <a:r>
              <a:rPr b="1" i="1" lang="en-US" sz="2000" u="none" cap="none" strike="noStrike">
                <a:solidFill>
                  <a:schemeClr val="dk1"/>
                </a:solidFill>
                <a:latin typeface="Calibri"/>
                <a:ea typeface="Calibri"/>
                <a:cs typeface="Calibri"/>
                <a:sym typeface="Calibri"/>
              </a:rPr>
              <a:t>worlds</a:t>
            </a:r>
            <a:r>
              <a:rPr b="0" i="0" lang="en-US" sz="2000" u="none" cap="none" strike="noStrike">
                <a:solidFill>
                  <a:schemeClr val="dk1"/>
                </a:solidFill>
                <a:latin typeface="Calibri"/>
                <a:ea typeface="Calibri"/>
                <a:cs typeface="Calibri"/>
                <a:sym typeface="Calibri"/>
              </a:rPr>
              <a:t> inside the created </a:t>
            </a:r>
            <a:r>
              <a:rPr b="1" i="1" lang="en-US" sz="2000" u="none" cap="none" strike="noStrike">
                <a:solidFill>
                  <a:schemeClr val="dk1"/>
                </a:solidFill>
                <a:latin typeface="Calibri"/>
                <a:ea typeface="Calibri"/>
                <a:cs typeface="Calibri"/>
                <a:sym typeface="Calibri"/>
              </a:rPr>
              <a:t>my_package</a:t>
            </a:r>
            <a:r>
              <a:rPr b="0" i="0" lang="en-US" sz="2000" u="none" cap="none" strike="noStrike">
                <a:solidFill>
                  <a:schemeClr val="dk1"/>
                </a:solidFill>
                <a:latin typeface="Calibri"/>
                <a:ea typeface="Calibri"/>
                <a:cs typeface="Calibri"/>
                <a:sym typeface="Calibri"/>
              </a:rPr>
              <a:t> folder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0"/>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8" name="Google Shape;958;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Basic Simulation Setup</a:t>
            </a:r>
            <a:endParaRPr/>
          </a:p>
        </p:txBody>
      </p:sp>
      <p:pic>
        <p:nvPicPr>
          <p:cNvPr descr="สถาบันเทคโนโลยีไทย-ญี่ปุ่น - วิกิพีเดีย" id="959" name="Google Shape;959;p50"/>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960" name="Google Shape;960;p50"/>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961" name="Google Shape;961;p50"/>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962" name="Google Shape;962;p50"/>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3" name="Google Shape;963;p5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964" name="Google Shape;964;p5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965" name="Google Shape;965;p50"/>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966" name="Google Shape;966;p50"/>
          <p:cNvSpPr txBox="1"/>
          <p:nvPr/>
        </p:nvSpPr>
        <p:spPr>
          <a:xfrm>
            <a:off x="838200" y="2070911"/>
            <a:ext cx="1051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highlight>
                  <a:srgbClr val="C42133"/>
                </a:highlight>
                <a:latin typeface="Calibri"/>
                <a:ea typeface="Calibri"/>
                <a:cs typeface="Calibri"/>
                <a:sym typeface="Calibri"/>
              </a:rPr>
              <a:t>Step 2: Setup the simulation world</a:t>
            </a:r>
            <a:endParaRPr b="0" i="0" sz="1400" u="none" cap="none" strike="noStrike">
              <a:solidFill>
                <a:srgbClr val="000000"/>
              </a:solidFill>
              <a:latin typeface="Arial"/>
              <a:ea typeface="Arial"/>
              <a:cs typeface="Arial"/>
              <a:sym typeface="Arial"/>
            </a:endParaRPr>
          </a:p>
        </p:txBody>
      </p:sp>
      <p:sp>
        <p:nvSpPr>
          <p:cNvPr id="967" name="Google Shape;967;p50"/>
          <p:cNvSpPr txBox="1"/>
          <p:nvPr/>
        </p:nvSpPr>
        <p:spPr>
          <a:xfrm>
            <a:off x="838196" y="2913915"/>
            <a:ext cx="1051560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Download the world file from ROS 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Calibri"/>
                <a:ea typeface="Calibri"/>
                <a:cs typeface="Calibri"/>
                <a:sym typeface="Calibri"/>
                <a:hlinkClick r:id="rId6">
                  <a:extLst>
                    <a:ext uri="{A12FA001-AC4F-418D-AE19-62706E023703}">
                      <ahyp:hlinkClr val="tx"/>
                    </a:ext>
                  </a:extLst>
                </a:hlinkClick>
              </a:rPr>
              <a:t>https://docs.ros.org/en/humble/_downloads/5ad123fc6a8f1ea79553d5039728084a/my_world.wbt</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Place the downloaded world file inside </a:t>
            </a:r>
            <a:r>
              <a:rPr b="1" i="1" lang="en-US" sz="2000" u="none" cap="none" strike="noStrike">
                <a:solidFill>
                  <a:schemeClr val="dk1"/>
                </a:solidFill>
                <a:latin typeface="Calibri"/>
                <a:ea typeface="Calibri"/>
                <a:cs typeface="Calibri"/>
                <a:sym typeface="Calibri"/>
              </a:rPr>
              <a:t>my_package/worlds/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Electroencephalogram (EEG)</a:t>
            </a:r>
            <a:endParaRPr/>
          </a:p>
        </p:txBody>
      </p:sp>
      <p:pic>
        <p:nvPicPr>
          <p:cNvPr descr="สถาบันเทคโนโลยีไทย-ญี่ปุ่น - วิกิพีเดีย" id="153" name="Google Shape;153;p5"/>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54" name="Google Shape;154;p5"/>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55" name="Google Shape;155;p5"/>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156" name="Google Shape;156;p5"/>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157" name="Google Shape;157;p5"/>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p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159" name="Google Shape;159;p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60" name="Google Shape;160;p5"/>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161" name="Google Shape;161;p5"/>
          <p:cNvSpPr txBox="1"/>
          <p:nvPr/>
        </p:nvSpPr>
        <p:spPr>
          <a:xfrm>
            <a:off x="739052" y="1719498"/>
            <a:ext cx="10639413" cy="15388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Definition: </a:t>
            </a:r>
            <a:r>
              <a:rPr b="0" i="0" lang="en-US" sz="1600" u="none" cap="none" strike="noStrike">
                <a:solidFill>
                  <a:srgbClr val="000000"/>
                </a:solidFill>
                <a:latin typeface="Calibri"/>
                <a:ea typeface="Calibri"/>
                <a:cs typeface="Calibri"/>
                <a:sym typeface="Calibri"/>
              </a:rPr>
              <a:t>An EEG is a recording of the electrical activity of your brain. The electrodes are placed on the user scalp and detect tiny electrical charges that result from the activity of your brain cells. The charges are amplified and appear as a graph on a computer screen. </a:t>
            </a:r>
            <a:r>
              <a:rPr b="0" i="0" lang="en-US" sz="1200" u="none" cap="none" strike="noStrike">
                <a:solidFill>
                  <a:srgbClr val="000000"/>
                </a:solidFill>
                <a:latin typeface="Calibri"/>
                <a:ea typeface="Calibri"/>
                <a:cs typeface="Calibri"/>
                <a:sym typeface="Calibri"/>
              </a:rPr>
              <a:t>(Hopkin Medicine , access in October 2023)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rgbClr val="333333"/>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p:txBody>
      </p:sp>
      <p:sp>
        <p:nvSpPr>
          <p:cNvPr id="162" name="Google Shape;162;p5"/>
          <p:cNvSpPr txBox="1"/>
          <p:nvPr/>
        </p:nvSpPr>
        <p:spPr>
          <a:xfrm>
            <a:off x="739052" y="2542800"/>
            <a:ext cx="7553610" cy="1431161"/>
          </a:xfrm>
          <a:prstGeom prst="rect">
            <a:avLst/>
          </a:prstGeom>
          <a:noFill/>
          <a:ln>
            <a:noFill/>
          </a:ln>
        </p:spPr>
        <p:txBody>
          <a:bodyPr anchorCtr="0" anchor="t" bIns="45700" lIns="91425" spcFirstLastPara="1" rIns="91425" wrap="square" tIns="45700">
            <a:spAutoFit/>
          </a:bodyPr>
          <a:lstStyle/>
          <a:p>
            <a:pPr indent="-461963" lvl="0" marL="461963" marR="0" rtl="0" algn="l">
              <a:lnSpc>
                <a:spcPct val="100000"/>
              </a:lnSpc>
              <a:spcBef>
                <a:spcPts val="0"/>
              </a:spcBef>
              <a:spcAft>
                <a:spcPts val="0"/>
              </a:spcAft>
              <a:buClr>
                <a:srgbClr val="C42133"/>
              </a:buClr>
              <a:buSzPts val="1400"/>
              <a:buFont typeface="Noto Sans Symbols"/>
              <a:buChar char="▪"/>
            </a:pPr>
            <a:r>
              <a:rPr b="0" i="0" lang="en-US" sz="1400" u="none" cap="none" strike="noStrike">
                <a:solidFill>
                  <a:schemeClr val="dk1"/>
                </a:solidFill>
                <a:latin typeface="Calibri"/>
                <a:ea typeface="Calibri"/>
                <a:cs typeface="Calibri"/>
                <a:sym typeface="Calibri"/>
              </a:rPr>
              <a:t>An electrode location usually referred as Channel which strictly follow the standard placement (e.g. 10-20 System)</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600"/>
              </a:spcBef>
              <a:spcAft>
                <a:spcPts val="0"/>
              </a:spcAft>
              <a:buClr>
                <a:srgbClr val="C42133"/>
              </a:buClr>
              <a:buSzPts val="1400"/>
              <a:buFont typeface="Noto Sans Symbols"/>
              <a:buChar char="▪"/>
            </a:pPr>
            <a:r>
              <a:rPr b="0" i="0" lang="en-US" sz="1400" u="none" cap="none" strike="noStrike">
                <a:solidFill>
                  <a:schemeClr val="dk1"/>
                </a:solidFill>
                <a:latin typeface="Calibri"/>
                <a:ea typeface="Calibri"/>
                <a:cs typeface="Calibri"/>
                <a:sym typeface="Calibri"/>
              </a:rPr>
              <a:t>Number of channel and sampling rate may vary, depending on the device</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600"/>
              </a:spcBef>
              <a:spcAft>
                <a:spcPts val="0"/>
              </a:spcAft>
              <a:buClr>
                <a:srgbClr val="C42133"/>
              </a:buClr>
              <a:buSzPts val="1400"/>
              <a:buFont typeface="Noto Sans Symbols"/>
              <a:buChar char="▪"/>
            </a:pPr>
            <a:r>
              <a:rPr b="0" i="0" lang="en-US" sz="1400" u="none" cap="none" strike="noStrike">
                <a:solidFill>
                  <a:schemeClr val="dk1"/>
                </a:solidFill>
                <a:latin typeface="Calibri"/>
                <a:ea typeface="Calibri"/>
                <a:cs typeface="Calibri"/>
                <a:sym typeface="Calibri"/>
              </a:rPr>
              <a:t>Electrodes can be gel-based or dry</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600"/>
              </a:spcBef>
              <a:spcAft>
                <a:spcPts val="0"/>
              </a:spcAft>
              <a:buClr>
                <a:srgbClr val="C42133"/>
              </a:buClr>
              <a:buSzPts val="1400"/>
              <a:buFont typeface="Noto Sans Symbols"/>
              <a:buChar char="▪"/>
            </a:pPr>
            <a:r>
              <a:rPr b="0" i="0" lang="en-US" sz="1400" u="none" cap="none" strike="noStrike">
                <a:solidFill>
                  <a:schemeClr val="dk1"/>
                </a:solidFill>
                <a:latin typeface="Calibri"/>
                <a:ea typeface="Calibri"/>
                <a:cs typeface="Calibri"/>
                <a:sym typeface="Calibri"/>
              </a:rPr>
              <a:t>Electrical charge from brain activity is relatively small, thus, it is amplified</a:t>
            </a:r>
            <a:r>
              <a:rPr b="0" i="0" lang="en-US" sz="16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descr="Image may contain: Line art, Circle." id="163" name="Google Shape;163;p5"/>
          <p:cNvPicPr preferRelativeResize="0"/>
          <p:nvPr/>
        </p:nvPicPr>
        <p:blipFill rotWithShape="1">
          <a:blip r:embed="rId6">
            <a:alphaModFix/>
          </a:blip>
          <a:srcRect b="0" l="0" r="0" t="0"/>
          <a:stretch/>
        </p:blipFill>
        <p:spPr>
          <a:xfrm>
            <a:off x="7961645" y="2503079"/>
            <a:ext cx="4026454" cy="3602046"/>
          </a:xfrm>
          <a:prstGeom prst="rect">
            <a:avLst/>
          </a:prstGeom>
          <a:noFill/>
          <a:ln>
            <a:noFill/>
          </a:ln>
        </p:spPr>
      </p:pic>
      <p:sp>
        <p:nvSpPr>
          <p:cNvPr id="164" name="Google Shape;164;p5"/>
          <p:cNvSpPr txBox="1"/>
          <p:nvPr/>
        </p:nvSpPr>
        <p:spPr>
          <a:xfrm>
            <a:off x="8098609" y="6184288"/>
            <a:ext cx="38551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1" i="1" lang="en-US" sz="700" u="none" cap="none" strike="noStrike">
                <a:solidFill>
                  <a:schemeClr val="dk1"/>
                </a:solidFill>
                <a:latin typeface="Calibri"/>
                <a:ea typeface="Calibri"/>
                <a:cs typeface="Calibri"/>
                <a:sym typeface="Calibri"/>
              </a:rPr>
              <a:t>Source: https://www.sv.uio.no/psi/english/research/projects/human-time-data/documents/data-lifecycle/eeg/2.%20electrode-placement/</a:t>
            </a:r>
            <a:endParaRPr b="0" i="0" sz="1400" u="none" cap="none" strike="noStrike">
              <a:solidFill>
                <a:srgbClr val="000000"/>
              </a:solidFill>
              <a:latin typeface="Arial"/>
              <a:ea typeface="Arial"/>
              <a:cs typeface="Arial"/>
              <a:sym typeface="Arial"/>
            </a:endParaRPr>
          </a:p>
        </p:txBody>
      </p:sp>
      <p:pic>
        <p:nvPicPr>
          <p:cNvPr descr="EEG cap with gel-based electrodes inserted. Photo by Chris Hope, made... |  Download Scientific Diagram" id="165" name="Google Shape;165;p5"/>
          <p:cNvPicPr preferRelativeResize="0"/>
          <p:nvPr/>
        </p:nvPicPr>
        <p:blipFill rotWithShape="1">
          <a:blip r:embed="rId7">
            <a:alphaModFix/>
          </a:blip>
          <a:srcRect b="0" l="0" r="0" t="0"/>
          <a:stretch/>
        </p:blipFill>
        <p:spPr>
          <a:xfrm>
            <a:off x="838200" y="4170133"/>
            <a:ext cx="1305630" cy="1958445"/>
          </a:xfrm>
          <a:prstGeom prst="rect">
            <a:avLst/>
          </a:prstGeom>
          <a:noFill/>
          <a:ln>
            <a:noFill/>
          </a:ln>
        </p:spPr>
      </p:pic>
      <p:sp>
        <p:nvSpPr>
          <p:cNvPr id="166" name="Google Shape;166;p5"/>
          <p:cNvSpPr txBox="1"/>
          <p:nvPr/>
        </p:nvSpPr>
        <p:spPr>
          <a:xfrm>
            <a:off x="1750267" y="6222761"/>
            <a:ext cx="1266683"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1" lang="en-US" sz="900" u="none" cap="none" strike="noStrike">
                <a:solidFill>
                  <a:schemeClr val="dk1"/>
                </a:solidFill>
                <a:latin typeface="Calibri"/>
                <a:ea typeface="Calibri"/>
                <a:cs typeface="Calibri"/>
                <a:sym typeface="Calibri"/>
              </a:rPr>
              <a:t>Thesis (Daniel L. 2017)</a:t>
            </a:r>
            <a:endParaRPr b="0" i="0" sz="1400" u="none" cap="none" strike="noStrike">
              <a:solidFill>
                <a:srgbClr val="000000"/>
              </a:solidFill>
              <a:latin typeface="Arial"/>
              <a:ea typeface="Arial"/>
              <a:cs typeface="Arial"/>
              <a:sym typeface="Arial"/>
            </a:endParaRPr>
          </a:p>
        </p:txBody>
      </p:sp>
      <p:pic>
        <p:nvPicPr>
          <p:cNvPr descr="Mitsar EEG System with WinEEG" id="167" name="Google Shape;167;p5"/>
          <p:cNvPicPr preferRelativeResize="0"/>
          <p:nvPr/>
        </p:nvPicPr>
        <p:blipFill rotWithShape="1">
          <a:blip r:embed="rId8">
            <a:alphaModFix/>
          </a:blip>
          <a:srcRect b="0" l="0" r="0" t="0"/>
          <a:stretch/>
        </p:blipFill>
        <p:spPr>
          <a:xfrm>
            <a:off x="2143830" y="4196114"/>
            <a:ext cx="1884881" cy="1884881"/>
          </a:xfrm>
          <a:prstGeom prst="rect">
            <a:avLst/>
          </a:prstGeom>
          <a:noFill/>
          <a:ln>
            <a:noFill/>
          </a:ln>
        </p:spPr>
      </p:pic>
      <p:pic>
        <p:nvPicPr>
          <p:cNvPr id="168" name="Google Shape;168;p5"/>
          <p:cNvPicPr preferRelativeResize="0"/>
          <p:nvPr/>
        </p:nvPicPr>
        <p:blipFill rotWithShape="1">
          <a:blip r:embed="rId9">
            <a:alphaModFix/>
          </a:blip>
          <a:srcRect b="0" l="0" r="0" t="0"/>
          <a:stretch/>
        </p:blipFill>
        <p:spPr>
          <a:xfrm>
            <a:off x="3938056" y="4176474"/>
            <a:ext cx="3700499" cy="1884880"/>
          </a:xfrm>
          <a:prstGeom prst="rect">
            <a:avLst/>
          </a:prstGeom>
          <a:noFill/>
          <a:ln>
            <a:noFill/>
          </a:ln>
        </p:spPr>
      </p:pic>
      <p:sp>
        <p:nvSpPr>
          <p:cNvPr id="169" name="Google Shape;169;p5"/>
          <p:cNvSpPr/>
          <p:nvPr/>
        </p:nvSpPr>
        <p:spPr>
          <a:xfrm>
            <a:off x="693683" y="4054891"/>
            <a:ext cx="3153103" cy="2167870"/>
          </a:xfrm>
          <a:prstGeom prst="rect">
            <a:avLst/>
          </a:prstGeom>
          <a:noFill/>
          <a:ln cap="flat" cmpd="sng" w="127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5"/>
          <p:cNvSpPr/>
          <p:nvPr/>
        </p:nvSpPr>
        <p:spPr>
          <a:xfrm>
            <a:off x="4334856" y="4054891"/>
            <a:ext cx="3153103" cy="2167870"/>
          </a:xfrm>
          <a:prstGeom prst="rect">
            <a:avLst/>
          </a:prstGeom>
          <a:noFill/>
          <a:ln cap="flat" cmpd="sng" w="127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51"/>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3" name="Google Shape;973;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Basic Simulation Setup</a:t>
            </a:r>
            <a:endParaRPr/>
          </a:p>
        </p:txBody>
      </p:sp>
      <p:pic>
        <p:nvPicPr>
          <p:cNvPr descr="สถาบันเทคโนโลยีไทย-ญี่ปุ่น - วิกิพีเดีย" id="974" name="Google Shape;974;p51"/>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975" name="Google Shape;975;p51"/>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976" name="Google Shape;976;p51"/>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977" name="Google Shape;977;p51"/>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8" name="Google Shape;978;p5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979" name="Google Shape;979;p5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980" name="Google Shape;980;p51"/>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981" name="Google Shape;981;p51"/>
          <p:cNvSpPr txBox="1"/>
          <p:nvPr/>
        </p:nvSpPr>
        <p:spPr>
          <a:xfrm>
            <a:off x="348343" y="1847219"/>
            <a:ext cx="114953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highlight>
                  <a:srgbClr val="C42133"/>
                </a:highlight>
                <a:latin typeface="Calibri"/>
                <a:ea typeface="Calibri"/>
                <a:cs typeface="Calibri"/>
                <a:sym typeface="Calibri"/>
              </a:rPr>
              <a:t>Step 3: Edit </a:t>
            </a:r>
            <a:r>
              <a:rPr b="1" i="1" lang="en-US" sz="2400" u="none" cap="none" strike="noStrike">
                <a:solidFill>
                  <a:schemeClr val="lt1"/>
                </a:solidFill>
                <a:highlight>
                  <a:srgbClr val="C42133"/>
                </a:highlight>
                <a:latin typeface="Calibri"/>
                <a:ea typeface="Calibri"/>
                <a:cs typeface="Calibri"/>
                <a:sym typeface="Calibri"/>
              </a:rPr>
              <a:t>my_robot_driver</a:t>
            </a:r>
            <a:endParaRPr b="1" i="1" sz="2400" u="none" cap="none" strike="noStrike">
              <a:solidFill>
                <a:schemeClr val="lt1"/>
              </a:solidFill>
              <a:highlight>
                <a:srgbClr val="C42133"/>
              </a:highlight>
              <a:latin typeface="Calibri"/>
              <a:ea typeface="Calibri"/>
              <a:cs typeface="Calibri"/>
              <a:sym typeface="Calibri"/>
            </a:endParaRPr>
          </a:p>
        </p:txBody>
      </p:sp>
      <p:sp>
        <p:nvSpPr>
          <p:cNvPr id="982" name="Google Shape;982;p51"/>
          <p:cNvSpPr txBox="1"/>
          <p:nvPr/>
        </p:nvSpPr>
        <p:spPr>
          <a:xfrm>
            <a:off x="348343" y="2465415"/>
            <a:ext cx="6294124"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chemeClr val="dk1"/>
                </a:solidFill>
                <a:latin typeface="Calibri"/>
                <a:ea typeface="Calibri"/>
                <a:cs typeface="Calibri"/>
                <a:sym typeface="Calibri"/>
              </a:rPr>
              <a:t>my_robot_driver</a:t>
            </a:r>
            <a:r>
              <a:rPr b="0" i="0" lang="en-US" sz="2000" u="none" cap="none" strike="noStrike">
                <a:solidFill>
                  <a:schemeClr val="dk1"/>
                </a:solidFill>
                <a:latin typeface="Calibri"/>
                <a:ea typeface="Calibri"/>
                <a:cs typeface="Calibri"/>
                <a:sym typeface="Calibri"/>
              </a:rPr>
              <a:t> is a sub-package that automatically creates a ROS 2 interface for sensors.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We can extend this interface to create a robot controller.</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1200"/>
              </a:spcBef>
              <a:spcAft>
                <a:spcPts val="0"/>
              </a:spcAft>
              <a:buClr>
                <a:srgbClr val="C42133"/>
              </a:buClr>
              <a:buSzPts val="2000"/>
              <a:buFont typeface="Noto Sans Symbols"/>
              <a:buChar char="▪"/>
            </a:pPr>
            <a:r>
              <a:rPr b="0" i="0" lang="en-US" sz="2000" u="none" cap="none" strike="noStrike">
                <a:solidFill>
                  <a:schemeClr val="dk1"/>
                </a:solidFill>
                <a:latin typeface="Calibri"/>
                <a:ea typeface="Calibri"/>
                <a:cs typeface="Calibri"/>
                <a:sym typeface="Calibri"/>
              </a:rPr>
              <a:t>Open </a:t>
            </a:r>
            <a:r>
              <a:rPr b="1" i="1" lang="en-US" sz="2000" u="none" cap="none" strike="noStrike">
                <a:solidFill>
                  <a:schemeClr val="dk1"/>
                </a:solidFill>
                <a:latin typeface="Calibri"/>
                <a:ea typeface="Calibri"/>
                <a:cs typeface="Calibri"/>
                <a:sym typeface="Calibri"/>
              </a:rPr>
              <a:t>my_package/my_package/my_robot_driver.py</a:t>
            </a:r>
            <a:r>
              <a:rPr b="0" i="0" lang="en-US" sz="2000" u="none" cap="none" strike="noStrike">
                <a:solidFill>
                  <a:schemeClr val="dk1"/>
                </a:solidFill>
                <a:latin typeface="Calibri"/>
                <a:ea typeface="Calibri"/>
                <a:cs typeface="Calibri"/>
                <a:sym typeface="Calibri"/>
              </a:rPr>
              <a:t> in an editor and replace its contents with contents as follows (recommend copy and paste):</a:t>
            </a:r>
            <a:endParaRPr b="0" i="0" sz="1400" u="none" cap="none" strike="noStrike">
              <a:solidFill>
                <a:srgbClr val="000000"/>
              </a:solidFill>
              <a:latin typeface="Arial"/>
              <a:ea typeface="Arial"/>
              <a:cs typeface="Arial"/>
              <a:sym typeface="Arial"/>
            </a:endParaRPr>
          </a:p>
        </p:txBody>
      </p:sp>
      <p:sp>
        <p:nvSpPr>
          <p:cNvPr id="983" name="Google Shape;983;p51"/>
          <p:cNvSpPr txBox="1"/>
          <p:nvPr/>
        </p:nvSpPr>
        <p:spPr>
          <a:xfrm>
            <a:off x="6642468" y="1445624"/>
            <a:ext cx="5201190" cy="4893647"/>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import rclpy</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from geometry_msgs.msg import Twist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HALF_DISTANCE_BETWEEN_WHEELS = 0.045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WHEEL_RADIUS = 0.025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class MyRobotDriver: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def init(self, webots_node, properties):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self.__robot = webots_node.robot</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self.__left_motor = self.__robot.getDevice('left wheel motor')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self.__right_motor = self.__robot.getDevice('right wheel motor')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self.__left_motor.setPosition(float('inf'))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self.__left_motor.setVelocity(0)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self.__right_motor.setPosition(float('inf'))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self.__right_motor.setVelocity(0)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self.__target_twist = Twist()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rclpy.init(args=None)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self.__node = rclpy.create_node('my_robot_driver')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self.__node.create_subscription(Twist, 'cmd_vel', self.__cmd_vel_callback,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def __cmd_vel_callback(self, twist):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self.__target_twist = twist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def step(self):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rclpy.spin_once(self.__node, timeout_sec=0)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forward_speed = self.__target_twist.linear.x</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angular_speed = self.__target_twist.angular.z</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command_motor_left = (forward_speed - angular_speed * HALF_DISTANCE_BETWEEN_WHEELS) / WHEEL_RADIUS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command_motor_right = (forward_speed + angular_speed * HALF_DISTANCE_BETWEEN_WHEELS) / WHEEL_RADIUS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self.__left_motor.setVelocity(command_motor_left)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self.__right_motor.setVelocity(command_motor_right)</a:t>
            </a:r>
            <a:endParaRPr b="0" i="0" sz="1400" u="none" cap="none" strike="noStrike">
              <a:solidFill>
                <a:srgbClr val="000000"/>
              </a:solidFill>
              <a:latin typeface="Arial"/>
              <a:ea typeface="Arial"/>
              <a:cs typeface="Arial"/>
              <a:sym typeface="Arial"/>
            </a:endParaRPr>
          </a:p>
        </p:txBody>
      </p:sp>
      <p:sp>
        <p:nvSpPr>
          <p:cNvPr id="984" name="Google Shape;984;p51"/>
          <p:cNvSpPr txBox="1"/>
          <p:nvPr/>
        </p:nvSpPr>
        <p:spPr>
          <a:xfrm>
            <a:off x="6642467" y="1076291"/>
            <a:ext cx="5201190" cy="369332"/>
          </a:xfrm>
          <a:prstGeom prst="rect">
            <a:avLst/>
          </a:prstGeom>
          <a:solidFill>
            <a:srgbClr val="C4213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chemeClr val="lt1"/>
                </a:solidFill>
                <a:latin typeface="Calibri"/>
                <a:ea typeface="Calibri"/>
                <a:cs typeface="Calibri"/>
                <a:sym typeface="Calibri"/>
              </a:rPr>
              <a:t>my_package/my_package/my_robot_driver.py</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52"/>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0" name="Google Shape;990;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Basic Simulation Setup</a:t>
            </a:r>
            <a:endParaRPr/>
          </a:p>
        </p:txBody>
      </p:sp>
      <p:pic>
        <p:nvPicPr>
          <p:cNvPr descr="สถาบันเทคโนโลยีไทย-ญี่ปุ่น - วิกิพีเดีย" id="991" name="Google Shape;991;p52"/>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992" name="Google Shape;992;p52"/>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993" name="Google Shape;993;p52"/>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994" name="Google Shape;994;p52"/>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5" name="Google Shape;995;p5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996" name="Google Shape;996;p5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997" name="Google Shape;997;p52"/>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998" name="Google Shape;998;p52"/>
          <p:cNvSpPr txBox="1"/>
          <p:nvPr/>
        </p:nvSpPr>
        <p:spPr>
          <a:xfrm>
            <a:off x="838200" y="1847219"/>
            <a:ext cx="1051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highlight>
                  <a:srgbClr val="C42133"/>
                </a:highlight>
                <a:latin typeface="Calibri"/>
                <a:ea typeface="Calibri"/>
                <a:cs typeface="Calibri"/>
                <a:sym typeface="Calibri"/>
              </a:rPr>
              <a:t>Step 4: Create the </a:t>
            </a:r>
            <a:r>
              <a:rPr b="1" i="1" lang="en-US" sz="2400" u="none" cap="none" strike="noStrike">
                <a:solidFill>
                  <a:schemeClr val="lt1"/>
                </a:solidFill>
                <a:highlight>
                  <a:srgbClr val="C42133"/>
                </a:highlight>
                <a:latin typeface="Calibri"/>
                <a:ea typeface="Calibri"/>
                <a:cs typeface="Calibri"/>
                <a:sym typeface="Calibri"/>
              </a:rPr>
              <a:t>my_robot.urdf</a:t>
            </a:r>
            <a:r>
              <a:rPr b="1" i="0" lang="en-US" sz="2400" u="none" cap="none" strike="noStrike">
                <a:solidFill>
                  <a:schemeClr val="lt1"/>
                </a:solidFill>
                <a:highlight>
                  <a:srgbClr val="C42133"/>
                </a:highlight>
                <a:latin typeface="Calibri"/>
                <a:ea typeface="Calibri"/>
                <a:cs typeface="Calibri"/>
                <a:sym typeface="Calibri"/>
              </a:rPr>
              <a:t> file</a:t>
            </a:r>
            <a:endParaRPr b="0" i="0" sz="1400" u="none" cap="none" strike="noStrike">
              <a:solidFill>
                <a:srgbClr val="000000"/>
              </a:solidFill>
              <a:latin typeface="Arial"/>
              <a:ea typeface="Arial"/>
              <a:cs typeface="Arial"/>
              <a:sym typeface="Arial"/>
            </a:endParaRPr>
          </a:p>
        </p:txBody>
      </p:sp>
      <p:sp>
        <p:nvSpPr>
          <p:cNvPr id="999" name="Google Shape;999;p52"/>
          <p:cNvSpPr txBox="1"/>
          <p:nvPr/>
        </p:nvSpPr>
        <p:spPr>
          <a:xfrm>
            <a:off x="838197" y="3616049"/>
            <a:ext cx="10515599" cy="156966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&lt;?xml version="1.0"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&lt;robot name="My robot"&gt;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    &lt;webots&gt;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        &lt;plugin type="my_package.my_robot_driver.MyRobotDriver"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    &lt;/webots&gt;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&lt;/robot&gt;</a:t>
            </a:r>
            <a:endParaRPr b="0" i="0" sz="1400" u="none" cap="none" strike="noStrike">
              <a:solidFill>
                <a:srgbClr val="000000"/>
              </a:solidFill>
              <a:latin typeface="Arial"/>
              <a:ea typeface="Arial"/>
              <a:cs typeface="Arial"/>
              <a:sym typeface="Arial"/>
            </a:endParaRPr>
          </a:p>
        </p:txBody>
      </p:sp>
      <p:sp>
        <p:nvSpPr>
          <p:cNvPr id="1000" name="Google Shape;1000;p52"/>
          <p:cNvSpPr txBox="1"/>
          <p:nvPr/>
        </p:nvSpPr>
        <p:spPr>
          <a:xfrm>
            <a:off x="838196" y="2465415"/>
            <a:ext cx="10515600"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chemeClr val="dk1"/>
                </a:solidFill>
                <a:latin typeface="Calibri"/>
                <a:ea typeface="Calibri"/>
                <a:cs typeface="Calibri"/>
                <a:sym typeface="Calibri"/>
              </a:rPr>
              <a:t>my_robot.urdf</a:t>
            </a:r>
            <a:r>
              <a:rPr b="0" i="0" lang="en-US" sz="2000" u="none" cap="none" strike="noStrike">
                <a:solidFill>
                  <a:schemeClr val="dk1"/>
                </a:solidFill>
                <a:latin typeface="Calibri"/>
                <a:ea typeface="Calibri"/>
                <a:cs typeface="Calibri"/>
                <a:sym typeface="Calibri"/>
              </a:rPr>
              <a:t> is used to declare the plugin. This plugin can be connected to the target robot.</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1200"/>
              </a:spcBef>
              <a:spcAft>
                <a:spcPts val="0"/>
              </a:spcAft>
              <a:buClr>
                <a:srgbClr val="C42133"/>
              </a:buClr>
              <a:buSzPts val="2000"/>
              <a:buFont typeface="Noto Sans Symbols"/>
              <a:buChar char="▪"/>
            </a:pPr>
            <a:r>
              <a:rPr b="0" i="0" lang="en-US" sz="2000" u="none" cap="none" strike="noStrike">
                <a:solidFill>
                  <a:schemeClr val="dk1"/>
                </a:solidFill>
                <a:latin typeface="Calibri"/>
                <a:ea typeface="Calibri"/>
                <a:cs typeface="Calibri"/>
                <a:sym typeface="Calibri"/>
              </a:rPr>
              <a:t>Create a text file named </a:t>
            </a:r>
            <a:r>
              <a:rPr b="1" i="1" lang="en-US" sz="2000" u="none" cap="none" strike="noStrike">
                <a:solidFill>
                  <a:schemeClr val="dk1"/>
                </a:solidFill>
                <a:latin typeface="Calibri"/>
                <a:ea typeface="Calibri"/>
                <a:cs typeface="Calibri"/>
                <a:sym typeface="Calibri"/>
              </a:rPr>
              <a:t>my_robot.urdf</a:t>
            </a:r>
            <a:r>
              <a:rPr b="0" i="0" lang="en-US" sz="2000" u="none" cap="none" strike="noStrike">
                <a:solidFill>
                  <a:schemeClr val="dk1"/>
                </a:solidFill>
                <a:latin typeface="Calibri"/>
                <a:ea typeface="Calibri"/>
                <a:cs typeface="Calibri"/>
                <a:sym typeface="Calibri"/>
              </a:rPr>
              <a:t> in </a:t>
            </a:r>
            <a:r>
              <a:rPr b="1" i="1" lang="en-US" sz="2000" u="none" cap="none" strike="noStrike">
                <a:solidFill>
                  <a:schemeClr val="dk1"/>
                </a:solidFill>
                <a:latin typeface="Calibri"/>
                <a:ea typeface="Calibri"/>
                <a:cs typeface="Calibri"/>
                <a:sym typeface="Calibri"/>
              </a:rPr>
              <a:t>my_package/resource</a:t>
            </a:r>
            <a:r>
              <a:rPr b="0" i="0" lang="en-US" sz="2000" u="none" cap="none" strike="noStrike">
                <a:solidFill>
                  <a:schemeClr val="dk1"/>
                </a:solidFill>
                <a:latin typeface="Calibri"/>
                <a:ea typeface="Calibri"/>
                <a:cs typeface="Calibri"/>
                <a:sym typeface="Calibri"/>
              </a:rPr>
              <a:t> with this content: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3"/>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6" name="Google Shape;1006;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Basic Simulation Setup</a:t>
            </a:r>
            <a:endParaRPr/>
          </a:p>
        </p:txBody>
      </p:sp>
      <p:pic>
        <p:nvPicPr>
          <p:cNvPr descr="สถาบันเทคโนโลยีไทย-ญี่ปุ่น - วิกิพีเดีย" id="1007" name="Google Shape;1007;p53"/>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008" name="Google Shape;1008;p53"/>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009" name="Google Shape;1009;p53"/>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1010" name="Google Shape;1010;p53"/>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1" name="Google Shape;1011;p53"/>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012" name="Google Shape;1012;p53"/>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013" name="Google Shape;1013;p53"/>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1014" name="Google Shape;1014;p53"/>
          <p:cNvSpPr txBox="1"/>
          <p:nvPr/>
        </p:nvSpPr>
        <p:spPr>
          <a:xfrm>
            <a:off x="348343" y="1847219"/>
            <a:ext cx="114953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highlight>
                  <a:srgbClr val="C42133"/>
                </a:highlight>
                <a:latin typeface="Calibri"/>
                <a:ea typeface="Calibri"/>
                <a:cs typeface="Calibri"/>
                <a:sym typeface="Calibri"/>
              </a:rPr>
              <a:t>Step 5: Create the launch file</a:t>
            </a:r>
            <a:endParaRPr b="1" i="1" sz="2400" u="none" cap="none" strike="noStrike">
              <a:solidFill>
                <a:schemeClr val="lt1"/>
              </a:solidFill>
              <a:highlight>
                <a:srgbClr val="C42133"/>
              </a:highlight>
              <a:latin typeface="Calibri"/>
              <a:ea typeface="Calibri"/>
              <a:cs typeface="Calibri"/>
              <a:sym typeface="Calibri"/>
            </a:endParaRPr>
          </a:p>
        </p:txBody>
      </p:sp>
      <p:sp>
        <p:nvSpPr>
          <p:cNvPr id="1015" name="Google Shape;1015;p53"/>
          <p:cNvSpPr txBox="1"/>
          <p:nvPr/>
        </p:nvSpPr>
        <p:spPr>
          <a:xfrm>
            <a:off x="348343" y="2465415"/>
            <a:ext cx="5747657"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The launch file can help launching the simulation and ROS controller with a single command.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Create a new text file </a:t>
            </a:r>
            <a:r>
              <a:rPr b="1" i="1" lang="en-US" sz="2000" u="none" cap="none" strike="noStrike">
                <a:solidFill>
                  <a:schemeClr val="dk1"/>
                </a:solidFill>
                <a:latin typeface="Calibri"/>
                <a:ea typeface="Calibri"/>
                <a:cs typeface="Calibri"/>
                <a:sym typeface="Calibri"/>
              </a:rPr>
              <a:t>robot_launch.py </a:t>
            </a:r>
            <a:r>
              <a:rPr b="0" i="0" lang="en-US" sz="2000" u="none" cap="none" strike="noStrike">
                <a:solidFill>
                  <a:schemeClr val="dk1"/>
                </a:solidFill>
                <a:latin typeface="Calibri"/>
                <a:ea typeface="Calibri"/>
                <a:cs typeface="Calibri"/>
                <a:sym typeface="Calibri"/>
              </a:rPr>
              <a:t>in</a:t>
            </a:r>
            <a:r>
              <a:rPr b="1" i="1" lang="en-US" sz="2000" u="none" cap="none" strike="noStrike">
                <a:solidFill>
                  <a:schemeClr val="dk1"/>
                </a:solidFill>
                <a:latin typeface="Calibri"/>
                <a:ea typeface="Calibri"/>
                <a:cs typeface="Calibri"/>
                <a:sym typeface="Calibri"/>
              </a:rPr>
              <a:t> my_package/launch </a:t>
            </a:r>
            <a:r>
              <a:rPr b="0" i="0" lang="en-US" sz="2000" u="none" cap="none" strike="noStrike">
                <a:solidFill>
                  <a:schemeClr val="dk1"/>
                </a:solidFill>
                <a:latin typeface="Calibri"/>
                <a:ea typeface="Calibri"/>
                <a:cs typeface="Calibri"/>
                <a:sym typeface="Calibri"/>
              </a:rPr>
              <a:t>with this content:</a:t>
            </a:r>
            <a:endParaRPr b="0" i="0" sz="1400" u="none" cap="none" strike="noStrike">
              <a:solidFill>
                <a:srgbClr val="000000"/>
              </a:solidFill>
              <a:latin typeface="Arial"/>
              <a:ea typeface="Arial"/>
              <a:cs typeface="Arial"/>
              <a:sym typeface="Arial"/>
            </a:endParaRPr>
          </a:p>
        </p:txBody>
      </p:sp>
      <p:sp>
        <p:nvSpPr>
          <p:cNvPr id="1016" name="Google Shape;1016;p53"/>
          <p:cNvSpPr txBox="1"/>
          <p:nvPr/>
        </p:nvSpPr>
        <p:spPr>
          <a:xfrm>
            <a:off x="6642468" y="1445624"/>
            <a:ext cx="5201190" cy="4662815"/>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import os</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import launch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from launch import LaunchDescription</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from ament_index_python.packages import get_package_share_directory</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from webots_ros2_driver.webots_launcher import WebotsLauncher</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from webots_ros2_driver.webots_controller import WebotsController</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def generate_launch_description():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package_dir = get_package_share_directory('my_package')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robot_description_path = os.path.join(package_dir, 'resource', 'my_robot.urdf')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webots = WebotsLauncher(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world=os.path.join(package_dir, 'worlds', 'my_world.wbt')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my_robot_driver = WebotsController(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robot_name='my_robot',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parameters=[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{'robot_description': robot_description_path},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return LaunchDescription([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webots,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my_robot_driver,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launch.actions.RegisterEventHandler(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event_handler=launch.event_handlers.OnProcessExit(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target_action=webots,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on_exit=[launch.actions.EmitEvent(event=launch.events.Shutdown())],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17" name="Google Shape;1017;p53"/>
          <p:cNvSpPr txBox="1"/>
          <p:nvPr/>
        </p:nvSpPr>
        <p:spPr>
          <a:xfrm>
            <a:off x="6642467" y="1076291"/>
            <a:ext cx="5201190" cy="369332"/>
          </a:xfrm>
          <a:prstGeom prst="rect">
            <a:avLst/>
          </a:prstGeom>
          <a:solidFill>
            <a:srgbClr val="C4213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chemeClr val="lt1"/>
                </a:solidFill>
                <a:latin typeface="Calibri"/>
                <a:ea typeface="Calibri"/>
                <a:cs typeface="Calibri"/>
                <a:sym typeface="Calibri"/>
              </a:rPr>
              <a:t>my_package/launch/robot_launch.py</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54"/>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3" name="Google Shape;1023;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Basic Simulation Setup</a:t>
            </a:r>
            <a:endParaRPr/>
          </a:p>
        </p:txBody>
      </p:sp>
      <p:pic>
        <p:nvPicPr>
          <p:cNvPr descr="สถาบันเทคโนโลยีไทย-ญี่ปุ่น - วิกิพีเดีย" id="1024" name="Google Shape;1024;p54"/>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025" name="Google Shape;1025;p54"/>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026" name="Google Shape;1026;p54"/>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1027" name="Google Shape;1027;p54"/>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8" name="Google Shape;1028;p5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029" name="Google Shape;1029;p5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030" name="Google Shape;1030;p54"/>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1031" name="Google Shape;1031;p54"/>
          <p:cNvSpPr txBox="1"/>
          <p:nvPr/>
        </p:nvSpPr>
        <p:spPr>
          <a:xfrm>
            <a:off x="348343" y="1847219"/>
            <a:ext cx="114953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highlight>
                  <a:srgbClr val="C42133"/>
                </a:highlight>
                <a:latin typeface="Calibri"/>
                <a:ea typeface="Calibri"/>
                <a:cs typeface="Calibri"/>
                <a:sym typeface="Calibri"/>
              </a:rPr>
              <a:t>Step 6: Edit </a:t>
            </a:r>
            <a:r>
              <a:rPr b="1" i="1" lang="en-US" sz="2400" u="none" cap="none" strike="noStrike">
                <a:solidFill>
                  <a:schemeClr val="lt1"/>
                </a:solidFill>
                <a:highlight>
                  <a:srgbClr val="C42133"/>
                </a:highlight>
                <a:latin typeface="Calibri"/>
                <a:ea typeface="Calibri"/>
                <a:cs typeface="Calibri"/>
                <a:sym typeface="Calibri"/>
              </a:rPr>
              <a:t>setup.py</a:t>
            </a:r>
            <a:endParaRPr b="0" i="0" sz="1400" u="none" cap="none" strike="noStrike">
              <a:solidFill>
                <a:srgbClr val="000000"/>
              </a:solidFill>
              <a:latin typeface="Arial"/>
              <a:ea typeface="Arial"/>
              <a:cs typeface="Arial"/>
              <a:sym typeface="Arial"/>
            </a:endParaRPr>
          </a:p>
        </p:txBody>
      </p:sp>
      <p:sp>
        <p:nvSpPr>
          <p:cNvPr id="1032" name="Google Shape;1032;p54"/>
          <p:cNvSpPr txBox="1"/>
          <p:nvPr/>
        </p:nvSpPr>
        <p:spPr>
          <a:xfrm>
            <a:off x="348343" y="2465415"/>
            <a:ext cx="5747657"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We need to edit </a:t>
            </a:r>
            <a:r>
              <a:rPr b="1" i="1" lang="en-US" sz="2000" u="none" cap="none" strike="noStrike">
                <a:solidFill>
                  <a:schemeClr val="dk1"/>
                </a:solidFill>
                <a:latin typeface="Calibri"/>
                <a:ea typeface="Calibri"/>
                <a:cs typeface="Calibri"/>
                <a:sym typeface="Calibri"/>
              </a:rPr>
              <a:t>setup.py</a:t>
            </a:r>
            <a:r>
              <a:rPr b="0" i="0" lang="en-US" sz="2000" u="none" cap="none" strike="noStrike">
                <a:solidFill>
                  <a:schemeClr val="dk1"/>
                </a:solidFill>
                <a:latin typeface="Calibri"/>
                <a:ea typeface="Calibri"/>
                <a:cs typeface="Calibri"/>
                <a:sym typeface="Calibri"/>
              </a:rPr>
              <a:t> in our package to include files added in previous steps, so that the files are available for use.</a:t>
            </a:r>
            <a:endParaRPr b="0" i="0" sz="1400" u="none" cap="none" strike="noStrike">
              <a:solidFill>
                <a:srgbClr val="000000"/>
              </a:solidFill>
              <a:latin typeface="Arial"/>
              <a:ea typeface="Arial"/>
              <a:cs typeface="Arial"/>
              <a:sym typeface="Arial"/>
            </a:endParaRPr>
          </a:p>
        </p:txBody>
      </p:sp>
      <p:sp>
        <p:nvSpPr>
          <p:cNvPr id="1033" name="Google Shape;1033;p54"/>
          <p:cNvSpPr txBox="1"/>
          <p:nvPr/>
        </p:nvSpPr>
        <p:spPr>
          <a:xfrm>
            <a:off x="6642468" y="1445624"/>
            <a:ext cx="5201190" cy="3970318"/>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from setuptools import setup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package_name = 'my_package'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data_files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data_files.append(('share/ament_index/resource_index/packages', ['resource/' + package_name]))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data_files.append(('share/' + package_name + '/launch', ['launch/robot_launch.py']))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data_files.append(('share/' + package_name + '/worlds', ['worlds/my_world.wbt']))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data_files.append(('share/' + package_name + '/resource', ['resource/my_robot.urdf']))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data_files.append(('share/' + package_name, ['package.xml']))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setup(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name=package_name,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version='0.0.0',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packages=[package_name],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data_files=data_files,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install_requires=['setuptools'],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zip_safe=True,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maintainer='user',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maintainer_email='user.name@mail.com',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description='TODO: Package description',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license='TODO: License declaration',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tests_require=['pytest'],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entry_points={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'console_scripts':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'my_robot_driver = my_package.my_robot_driver:main',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34" name="Google Shape;1034;p54"/>
          <p:cNvSpPr txBox="1"/>
          <p:nvPr/>
        </p:nvSpPr>
        <p:spPr>
          <a:xfrm>
            <a:off x="6642467" y="1076291"/>
            <a:ext cx="5201190" cy="369332"/>
          </a:xfrm>
          <a:prstGeom prst="rect">
            <a:avLst/>
          </a:prstGeom>
          <a:solidFill>
            <a:srgbClr val="C4213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chemeClr val="lt1"/>
                </a:solidFill>
                <a:latin typeface="Calibri"/>
                <a:ea typeface="Calibri"/>
                <a:cs typeface="Calibri"/>
                <a:sym typeface="Calibri"/>
              </a:rPr>
              <a:t>my_package/setup.py</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55"/>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0" name="Google Shape;104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Basic Simulation Setup</a:t>
            </a:r>
            <a:endParaRPr/>
          </a:p>
        </p:txBody>
      </p:sp>
      <p:pic>
        <p:nvPicPr>
          <p:cNvPr descr="สถาบันเทคโนโลยีไทย-ญี่ปุ่น - วิกิพีเดีย" id="1041" name="Google Shape;1041;p55"/>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042" name="Google Shape;1042;p55"/>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043" name="Google Shape;1043;p55"/>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1044" name="Google Shape;1044;p55"/>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5" name="Google Shape;1045;p5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046" name="Google Shape;1046;p5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047" name="Google Shape;1047;p55"/>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Installation</a:t>
            </a:r>
            <a:endParaRPr b="0" i="0" sz="1400" u="none" cap="none" strike="noStrike">
              <a:solidFill>
                <a:srgbClr val="000000"/>
              </a:solidFill>
              <a:latin typeface="Arial"/>
              <a:ea typeface="Arial"/>
              <a:cs typeface="Arial"/>
              <a:sym typeface="Arial"/>
            </a:endParaRPr>
          </a:p>
        </p:txBody>
      </p:sp>
      <p:sp>
        <p:nvSpPr>
          <p:cNvPr id="1048" name="Google Shape;1048;p55"/>
          <p:cNvSpPr txBox="1"/>
          <p:nvPr/>
        </p:nvSpPr>
        <p:spPr>
          <a:xfrm>
            <a:off x="240313" y="1847219"/>
            <a:ext cx="10515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highlight>
                  <a:srgbClr val="C42133"/>
                </a:highlight>
                <a:latin typeface="Calibri"/>
                <a:ea typeface="Calibri"/>
                <a:cs typeface="Calibri"/>
                <a:sym typeface="Calibri"/>
              </a:rPr>
              <a:t>Step 7: Test the code</a:t>
            </a:r>
            <a:endParaRPr b="0" i="0" sz="1400" u="none" cap="none" strike="noStrike">
              <a:solidFill>
                <a:srgbClr val="000000"/>
              </a:solidFill>
              <a:latin typeface="Arial"/>
              <a:ea typeface="Arial"/>
              <a:cs typeface="Arial"/>
              <a:sym typeface="Arial"/>
            </a:endParaRPr>
          </a:p>
        </p:txBody>
      </p:sp>
      <p:sp>
        <p:nvSpPr>
          <p:cNvPr id="1049" name="Google Shape;1049;p55"/>
          <p:cNvSpPr txBox="1"/>
          <p:nvPr/>
        </p:nvSpPr>
        <p:spPr>
          <a:xfrm>
            <a:off x="240311" y="2894114"/>
            <a:ext cx="6180912" cy="830997"/>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colcon build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source install/local_setup.bash</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ros2 launch my_package robot_launch.py</a:t>
            </a:r>
            <a:endParaRPr b="0" i="0" sz="1400" u="none" cap="none" strike="noStrike">
              <a:solidFill>
                <a:srgbClr val="000000"/>
              </a:solidFill>
              <a:latin typeface="Arial"/>
              <a:ea typeface="Arial"/>
              <a:cs typeface="Arial"/>
              <a:sym typeface="Arial"/>
            </a:endParaRPr>
          </a:p>
        </p:txBody>
      </p:sp>
      <p:sp>
        <p:nvSpPr>
          <p:cNvPr id="1050" name="Google Shape;1050;p55"/>
          <p:cNvSpPr txBox="1"/>
          <p:nvPr/>
        </p:nvSpPr>
        <p:spPr>
          <a:xfrm>
            <a:off x="240309" y="2465415"/>
            <a:ext cx="10515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7.1 Build and run simulation with following commands (in workspace folder):</a:t>
            </a:r>
            <a:endParaRPr b="0" i="0" sz="1400" u="none" cap="none" strike="noStrike">
              <a:solidFill>
                <a:srgbClr val="000000"/>
              </a:solidFill>
              <a:latin typeface="Arial"/>
              <a:ea typeface="Arial"/>
              <a:cs typeface="Arial"/>
              <a:sym typeface="Arial"/>
            </a:endParaRPr>
          </a:p>
        </p:txBody>
      </p:sp>
      <p:sp>
        <p:nvSpPr>
          <p:cNvPr id="1051" name="Google Shape;1051;p55"/>
          <p:cNvSpPr txBox="1"/>
          <p:nvPr/>
        </p:nvSpPr>
        <p:spPr>
          <a:xfrm>
            <a:off x="240309" y="4386811"/>
            <a:ext cx="6180913" cy="276999"/>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ourier New"/>
                <a:ea typeface="Courier New"/>
                <a:cs typeface="Courier New"/>
                <a:sym typeface="Courier New"/>
              </a:rPr>
              <a:t>ros2 topic pub /cmd_vel geometry_msgs/Twist  "linear: { x: 0.1 }"</a:t>
            </a:r>
            <a:endParaRPr b="0" i="0" sz="1400" u="none" cap="none" strike="noStrike">
              <a:solidFill>
                <a:srgbClr val="000000"/>
              </a:solidFill>
              <a:latin typeface="Arial"/>
              <a:ea typeface="Arial"/>
              <a:cs typeface="Arial"/>
              <a:sym typeface="Arial"/>
            </a:endParaRPr>
          </a:p>
        </p:txBody>
      </p:sp>
      <p:sp>
        <p:nvSpPr>
          <p:cNvPr id="1052" name="Google Shape;1052;p55"/>
          <p:cNvSpPr txBox="1"/>
          <p:nvPr/>
        </p:nvSpPr>
        <p:spPr>
          <a:xfrm>
            <a:off x="240308" y="3963886"/>
            <a:ext cx="10515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7.2 Open another terminal and send a command to the robot:</a:t>
            </a:r>
            <a:endParaRPr b="0" i="0" sz="1400" u="none" cap="none" strike="noStrike">
              <a:solidFill>
                <a:srgbClr val="000000"/>
              </a:solidFill>
              <a:latin typeface="Arial"/>
              <a:ea typeface="Arial"/>
              <a:cs typeface="Arial"/>
              <a:sym typeface="Arial"/>
            </a:endParaRPr>
          </a:p>
        </p:txBody>
      </p:sp>
      <p:pic>
        <p:nvPicPr>
          <p:cNvPr id="1053" name="Google Shape;1053;p55"/>
          <p:cNvPicPr preferRelativeResize="0"/>
          <p:nvPr/>
        </p:nvPicPr>
        <p:blipFill rotWithShape="1">
          <a:blip r:embed="rId6">
            <a:alphaModFix/>
          </a:blip>
          <a:srcRect b="0" l="0" r="0" t="0"/>
          <a:stretch/>
        </p:blipFill>
        <p:spPr>
          <a:xfrm>
            <a:off x="6622420" y="2887954"/>
            <a:ext cx="5329269" cy="29977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5000"/>
                                        <p:tgtEl>
                                          <p:spTgt spid="1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Webots Controls with Input Keys</a:t>
            </a:r>
            <a:endParaRPr/>
          </a:p>
        </p:txBody>
      </p:sp>
      <p:pic>
        <p:nvPicPr>
          <p:cNvPr descr="สถาบันเทคโนโลยีไทย-ญี่ปุ่น - วิกิพีเดีย" id="1059" name="Google Shape;1059;p56"/>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060" name="Google Shape;1060;p56"/>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061" name="Google Shape;1061;p56"/>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1062" name="Google Shape;1062;p56"/>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1063" name="Google Shape;1063;p56"/>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4" name="Google Shape;1064;p56"/>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065" name="Google Shape;1065;p5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066" name="Google Shape;1066;p56"/>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Controls with Input Keys</a:t>
            </a:r>
            <a:endParaRPr b="0" i="0" sz="1400" u="none" cap="none" strike="noStrike">
              <a:solidFill>
                <a:srgbClr val="000000"/>
              </a:solidFill>
              <a:latin typeface="Arial"/>
              <a:ea typeface="Arial"/>
              <a:cs typeface="Arial"/>
              <a:sym typeface="Arial"/>
            </a:endParaRPr>
          </a:p>
        </p:txBody>
      </p:sp>
      <p:sp>
        <p:nvSpPr>
          <p:cNvPr id="1067" name="Google Shape;1067;p56"/>
          <p:cNvSpPr txBox="1"/>
          <p:nvPr/>
        </p:nvSpPr>
        <p:spPr>
          <a:xfrm>
            <a:off x="838200" y="1690688"/>
            <a:ext cx="105156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This part introduces an example of how to control a robot in Webots using a simple publisher.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This part includes:</a:t>
            </a:r>
            <a:endParaRPr b="0" i="0" sz="1400" u="none" cap="none" strike="noStrike">
              <a:solidFill>
                <a:srgbClr val="000000"/>
              </a:solidFill>
              <a:latin typeface="Arial"/>
              <a:ea typeface="Arial"/>
              <a:cs typeface="Arial"/>
              <a:sym typeface="Arial"/>
            </a:endParaRPr>
          </a:p>
        </p:txBody>
      </p:sp>
      <p:sp>
        <p:nvSpPr>
          <p:cNvPr id="1068" name="Google Shape;1068;p56"/>
          <p:cNvSpPr/>
          <p:nvPr/>
        </p:nvSpPr>
        <p:spPr>
          <a:xfrm>
            <a:off x="2838994" y="3221131"/>
            <a:ext cx="1628504" cy="162850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9" name="Google Shape;1069;p56"/>
          <p:cNvSpPr/>
          <p:nvPr/>
        </p:nvSpPr>
        <p:spPr>
          <a:xfrm>
            <a:off x="7724502" y="3221131"/>
            <a:ext cx="1628504" cy="162850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70" name="Google Shape;1070;p56"/>
          <p:cNvPicPr preferRelativeResize="0"/>
          <p:nvPr/>
        </p:nvPicPr>
        <p:blipFill rotWithShape="1">
          <a:blip r:embed="rId6">
            <a:alphaModFix/>
          </a:blip>
          <a:srcRect b="0" l="0" r="0" t="0"/>
          <a:stretch/>
        </p:blipFill>
        <p:spPr>
          <a:xfrm>
            <a:off x="3046863" y="3429000"/>
            <a:ext cx="1212766" cy="1212766"/>
          </a:xfrm>
          <a:prstGeom prst="rect">
            <a:avLst/>
          </a:prstGeom>
          <a:noFill/>
          <a:ln>
            <a:noFill/>
          </a:ln>
        </p:spPr>
      </p:pic>
      <p:pic>
        <p:nvPicPr>
          <p:cNvPr id="1071" name="Google Shape;1071;p56"/>
          <p:cNvPicPr preferRelativeResize="0"/>
          <p:nvPr/>
        </p:nvPicPr>
        <p:blipFill rotWithShape="1">
          <a:blip r:embed="rId7">
            <a:alphaModFix/>
          </a:blip>
          <a:srcRect b="0" l="0" r="0" t="0"/>
          <a:stretch/>
        </p:blipFill>
        <p:spPr>
          <a:xfrm>
            <a:off x="7932371" y="3429000"/>
            <a:ext cx="1212766" cy="1212766"/>
          </a:xfrm>
          <a:prstGeom prst="rect">
            <a:avLst/>
          </a:prstGeom>
          <a:noFill/>
          <a:ln>
            <a:noFill/>
          </a:ln>
        </p:spPr>
      </p:pic>
      <p:sp>
        <p:nvSpPr>
          <p:cNvPr id="1072" name="Google Shape;1072;p56"/>
          <p:cNvSpPr txBox="1"/>
          <p:nvPr/>
        </p:nvSpPr>
        <p:spPr>
          <a:xfrm>
            <a:off x="1854926" y="5001836"/>
            <a:ext cx="359664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Introduction to Publisher</a:t>
            </a:r>
            <a:endParaRPr b="0" i="0" sz="1400" u="none" cap="none" strike="noStrike">
              <a:solidFill>
                <a:srgbClr val="000000"/>
              </a:solidFill>
              <a:latin typeface="Arial"/>
              <a:ea typeface="Arial"/>
              <a:cs typeface="Arial"/>
              <a:sym typeface="Arial"/>
            </a:endParaRPr>
          </a:p>
        </p:txBody>
      </p:sp>
      <p:sp>
        <p:nvSpPr>
          <p:cNvPr id="1073" name="Google Shape;1073;p56"/>
          <p:cNvSpPr txBox="1"/>
          <p:nvPr/>
        </p:nvSpPr>
        <p:spPr>
          <a:xfrm>
            <a:off x="6348549" y="5001836"/>
            <a:ext cx="438041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C42133"/>
                </a:solidFill>
                <a:latin typeface="Calibri"/>
                <a:ea typeface="Calibri"/>
                <a:cs typeface="Calibri"/>
                <a:sym typeface="Calibri"/>
              </a:rPr>
              <a:t>Robot Controls using Input Keys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57"/>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9" name="Google Shape;1079;p57"/>
          <p:cNvSpPr txBox="1"/>
          <p:nvPr>
            <p:ph type="title"/>
          </p:nvPr>
        </p:nvSpPr>
        <p:spPr>
          <a:xfrm>
            <a:off x="838200" y="365125"/>
            <a:ext cx="52578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Calibri"/>
              <a:buNone/>
            </a:pPr>
            <a:r>
              <a:rPr lang="en-US">
                <a:solidFill>
                  <a:schemeClr val="lt1"/>
                </a:solidFill>
              </a:rPr>
              <a:t>ROS Publisher</a:t>
            </a:r>
            <a:endParaRPr/>
          </a:p>
        </p:txBody>
      </p:sp>
      <p:pic>
        <p:nvPicPr>
          <p:cNvPr descr="สถาบันเทคโนโลยีไทย-ญี่ปุ่น - วิกิพีเดีย" id="1080" name="Google Shape;1080;p57"/>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081" name="Google Shape;1081;p57"/>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082" name="Google Shape;1082;p57"/>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1083" name="Google Shape;1083;p57"/>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4" name="Google Shape;1084;p57"/>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085" name="Google Shape;1085;p5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086" name="Google Shape;1086;p57"/>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Controls with Input Keys</a:t>
            </a:r>
            <a:endParaRPr b="0" i="0" sz="1400" u="none" cap="none" strike="noStrike">
              <a:solidFill>
                <a:srgbClr val="000000"/>
              </a:solidFill>
              <a:latin typeface="Arial"/>
              <a:ea typeface="Arial"/>
              <a:cs typeface="Arial"/>
              <a:sym typeface="Arial"/>
            </a:endParaRPr>
          </a:p>
        </p:txBody>
      </p:sp>
      <p:pic>
        <p:nvPicPr>
          <p:cNvPr id="1087" name="Google Shape;1087;p57"/>
          <p:cNvPicPr preferRelativeResize="0"/>
          <p:nvPr/>
        </p:nvPicPr>
        <p:blipFill rotWithShape="1">
          <a:blip r:embed="rId6">
            <a:alphaModFix/>
          </a:blip>
          <a:srcRect b="0" l="0" r="0" t="0"/>
          <a:stretch/>
        </p:blipFill>
        <p:spPr>
          <a:xfrm>
            <a:off x="4711338" y="2283069"/>
            <a:ext cx="7480661" cy="4204585"/>
          </a:xfrm>
          <a:prstGeom prst="rect">
            <a:avLst/>
          </a:prstGeom>
          <a:noFill/>
          <a:ln>
            <a:noFill/>
          </a:ln>
        </p:spPr>
      </p:pic>
      <p:sp>
        <p:nvSpPr>
          <p:cNvPr id="1088" name="Google Shape;1088;p57"/>
          <p:cNvSpPr txBox="1"/>
          <p:nvPr/>
        </p:nvSpPr>
        <p:spPr>
          <a:xfrm>
            <a:off x="313509" y="1690688"/>
            <a:ext cx="11564982" cy="19082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ROS includes with </a:t>
            </a:r>
            <a:r>
              <a:rPr b="1" i="1" lang="en-US" sz="2400" u="none" cap="none" strike="noStrike">
                <a:solidFill>
                  <a:srgbClr val="C42133"/>
                </a:solidFill>
                <a:latin typeface="Calibri"/>
                <a:ea typeface="Calibri"/>
                <a:cs typeface="Calibri"/>
                <a:sym typeface="Calibri"/>
              </a:rPr>
              <a:t>nodes</a:t>
            </a:r>
            <a:r>
              <a:rPr b="0" i="0" lang="en-US" sz="2400" u="none" cap="none" strike="noStrike">
                <a:solidFill>
                  <a:schemeClr val="dk1"/>
                </a:solidFill>
                <a:latin typeface="Calibri"/>
                <a:ea typeface="Calibri"/>
                <a:cs typeface="Calibri"/>
                <a:sym typeface="Calibri"/>
              </a:rPr>
              <a:t>, executables that communicates with other nodes using ROS.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These nodes basically communicate through the </a:t>
            </a:r>
            <a:r>
              <a:rPr b="1" i="1" lang="en-US" sz="2400" u="none" cap="none" strike="noStrike">
                <a:solidFill>
                  <a:srgbClr val="C42133"/>
                </a:solidFill>
                <a:latin typeface="Calibri"/>
                <a:ea typeface="Calibri"/>
                <a:cs typeface="Calibri"/>
                <a:sym typeface="Calibri"/>
              </a:rPr>
              <a:t>topics</a:t>
            </a:r>
            <a:r>
              <a:rPr b="0" i="0" lang="en-US" sz="2400" u="none" cap="none" strike="noStrike">
                <a:solidFill>
                  <a:schemeClr val="dk1"/>
                </a:solidFill>
                <a:latin typeface="Calibri"/>
                <a:ea typeface="Calibri"/>
                <a:cs typeface="Calibri"/>
                <a:sym typeface="Calibri"/>
              </a:rPr>
              <a:t>, or the channels.</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1200"/>
              </a:spcBef>
              <a:spcAft>
                <a:spcPts val="0"/>
              </a:spcAft>
              <a:buClr>
                <a:schemeClr val="accent2"/>
              </a:buClr>
              <a:buSzPts val="2000"/>
              <a:buFont typeface="Noto Sans Symbols"/>
              <a:buChar char="▪"/>
            </a:pPr>
            <a:r>
              <a:rPr b="0" i="0" lang="en-US" sz="2000" u="none" cap="none" strike="noStrike">
                <a:solidFill>
                  <a:schemeClr val="dk1"/>
                </a:solidFill>
                <a:latin typeface="Calibri"/>
                <a:ea typeface="Calibri"/>
                <a:cs typeface="Calibri"/>
                <a:sym typeface="Calibri"/>
              </a:rPr>
              <a:t>Nodes that send messages are </a:t>
            </a:r>
            <a:r>
              <a:rPr b="1" i="1" lang="en-US" sz="2000" u="none" cap="none" strike="noStrike">
                <a:solidFill>
                  <a:schemeClr val="accent2"/>
                </a:solidFill>
                <a:latin typeface="Calibri"/>
                <a:ea typeface="Calibri"/>
                <a:cs typeface="Calibri"/>
                <a:sym typeface="Calibri"/>
              </a:rPr>
              <a:t>publishers.</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1200"/>
              </a:spcBef>
              <a:spcAft>
                <a:spcPts val="0"/>
              </a:spcAft>
              <a:buClr>
                <a:schemeClr val="accent6"/>
              </a:buClr>
              <a:buSzPts val="2000"/>
              <a:buFont typeface="Noto Sans Symbols"/>
              <a:buChar char="▪"/>
            </a:pPr>
            <a:r>
              <a:rPr b="0" i="0" lang="en-US" sz="2000" u="none" cap="none" strike="noStrike">
                <a:solidFill>
                  <a:schemeClr val="dk1"/>
                </a:solidFill>
                <a:latin typeface="Calibri"/>
                <a:ea typeface="Calibri"/>
                <a:cs typeface="Calibri"/>
                <a:sym typeface="Calibri"/>
              </a:rPr>
              <a:t>Nodes that receive messages are </a:t>
            </a:r>
            <a:r>
              <a:rPr b="1" i="1" lang="en-US" sz="2000" u="none" cap="none" strike="noStrike">
                <a:solidFill>
                  <a:schemeClr val="accent6"/>
                </a:solidFill>
                <a:latin typeface="Calibri"/>
                <a:ea typeface="Calibri"/>
                <a:cs typeface="Calibri"/>
                <a:sym typeface="Calibri"/>
              </a:rPr>
              <a:t>subscribers.</a:t>
            </a:r>
            <a:endParaRPr b="0" i="0" sz="1400" u="none" cap="none" strike="noStrike">
              <a:solidFill>
                <a:srgbClr val="000000"/>
              </a:solidFill>
              <a:latin typeface="Arial"/>
              <a:ea typeface="Arial"/>
              <a:cs typeface="Arial"/>
              <a:sym typeface="Arial"/>
            </a:endParaRPr>
          </a:p>
        </p:txBody>
      </p:sp>
      <p:sp>
        <p:nvSpPr>
          <p:cNvPr id="1089" name="Google Shape;1089;p57"/>
          <p:cNvSpPr txBox="1"/>
          <p:nvPr/>
        </p:nvSpPr>
        <p:spPr>
          <a:xfrm>
            <a:off x="3581007" y="6197844"/>
            <a:ext cx="8610992"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Source:</a:t>
            </a:r>
            <a:r>
              <a:rPr b="0" i="0" lang="en-US" sz="1200" u="none" cap="none" strike="noStrike">
                <a:solidFill>
                  <a:schemeClr val="dk1"/>
                </a:solidFill>
                <a:latin typeface="Calibri"/>
                <a:ea typeface="Calibri"/>
                <a:cs typeface="Calibri"/>
                <a:sym typeface="Calibri"/>
              </a:rPr>
              <a:t> https://docs.ros.org/en/humble/Tutorials/Beginner-CLI-Tools/Understanding-ROS2-Topics/Understanding-ROS2-Topics.html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8"/>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5" name="Google Shape;1095;p58"/>
          <p:cNvSpPr txBox="1"/>
          <p:nvPr>
            <p:ph type="title"/>
          </p:nvPr>
        </p:nvSpPr>
        <p:spPr>
          <a:xfrm>
            <a:off x="838200" y="365125"/>
            <a:ext cx="52578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Calibri"/>
              <a:buNone/>
            </a:pPr>
            <a:r>
              <a:rPr lang="en-US">
                <a:solidFill>
                  <a:schemeClr val="lt1"/>
                </a:solidFill>
              </a:rPr>
              <a:t>Robot Controls</a:t>
            </a:r>
            <a:endParaRPr/>
          </a:p>
        </p:txBody>
      </p:sp>
      <p:pic>
        <p:nvPicPr>
          <p:cNvPr descr="สถาบันเทคโนโลยีไทย-ญี่ปุ่น - วิกิพีเดีย" id="1096" name="Google Shape;1096;p58"/>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097" name="Google Shape;1097;p58"/>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098" name="Google Shape;1098;p58"/>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1099" name="Google Shape;1099;p58"/>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0" name="Google Shape;1100;p58"/>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101" name="Google Shape;1101;p5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102" name="Google Shape;1102;p58"/>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Controls with Input Keys</a:t>
            </a:r>
            <a:endParaRPr b="0" i="0" sz="1400" u="none" cap="none" strike="noStrike">
              <a:solidFill>
                <a:srgbClr val="000000"/>
              </a:solidFill>
              <a:latin typeface="Arial"/>
              <a:ea typeface="Arial"/>
              <a:cs typeface="Arial"/>
              <a:sym typeface="Arial"/>
            </a:endParaRPr>
          </a:p>
        </p:txBody>
      </p:sp>
      <p:sp>
        <p:nvSpPr>
          <p:cNvPr id="1103" name="Google Shape;1103;p58"/>
          <p:cNvSpPr txBox="1"/>
          <p:nvPr/>
        </p:nvSpPr>
        <p:spPr>
          <a:xfrm>
            <a:off x="838197" y="1937175"/>
            <a:ext cx="10515606" cy="13542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From previous section, we can notice that the robot receive data from a topic named </a:t>
            </a:r>
            <a:r>
              <a:rPr b="1" i="1" lang="en-US" sz="2400" u="none" cap="none" strike="noStrike">
                <a:solidFill>
                  <a:srgbClr val="C42133"/>
                </a:solidFill>
                <a:latin typeface="Calibri"/>
                <a:ea typeface="Calibri"/>
                <a:cs typeface="Calibri"/>
                <a:sym typeface="Calibri"/>
              </a:rPr>
              <a:t>cmd_vel </a:t>
            </a:r>
            <a:r>
              <a:rPr b="0" i="0" lang="en-US" sz="2400" u="none" cap="none" strike="noStrike">
                <a:solidFill>
                  <a:schemeClr val="dk1"/>
                </a:solidFill>
                <a:latin typeface="Calibri"/>
                <a:ea typeface="Calibri"/>
                <a:cs typeface="Calibri"/>
                <a:sym typeface="Calibri"/>
              </a:rPr>
              <a:t>through</a:t>
            </a:r>
            <a:r>
              <a:rPr b="1" i="1" lang="en-US" sz="2400" u="none" cap="none" strike="noStrike">
                <a:solidFill>
                  <a:srgbClr val="C42133"/>
                </a:solidFill>
                <a:latin typeface="Calibri"/>
                <a:ea typeface="Calibri"/>
                <a:cs typeface="Calibri"/>
                <a:sym typeface="Calibri"/>
              </a:rPr>
              <a:t> </a:t>
            </a:r>
            <a:r>
              <a:rPr b="1" i="1" lang="en-US" sz="2400" u="none" cap="none" strike="noStrike">
                <a:solidFill>
                  <a:schemeClr val="accent6"/>
                </a:solidFill>
                <a:latin typeface="Calibri"/>
                <a:ea typeface="Calibri"/>
                <a:cs typeface="Calibri"/>
                <a:sym typeface="Calibri"/>
              </a:rPr>
              <a:t>subscribing</a:t>
            </a:r>
            <a:r>
              <a:rPr b="0" i="0" lang="en-US" sz="2400" u="none" cap="none" strike="noStrike">
                <a:solidFill>
                  <a:schemeClr val="dk1"/>
                </a:solidFill>
                <a:latin typeface="Calibri"/>
                <a:ea typeface="Calibri"/>
                <a:cs typeface="Calibri"/>
                <a:sym typeface="Calibri"/>
              </a:rPr>
              <a:t>, as written in </a:t>
            </a:r>
            <a:r>
              <a:rPr b="1" i="1" lang="en-US" sz="2400" u="none" cap="none" strike="noStrike">
                <a:solidFill>
                  <a:srgbClr val="C42133"/>
                </a:solidFill>
                <a:latin typeface="Calibri"/>
                <a:ea typeface="Calibri"/>
                <a:cs typeface="Calibri"/>
                <a:sym typeface="Calibri"/>
              </a:rPr>
              <a:t>my_robot_driver.py.</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1200"/>
              </a:spcBef>
              <a:spcAft>
                <a:spcPts val="0"/>
              </a:spcAft>
              <a:buClr>
                <a:srgbClr val="C42133"/>
              </a:buClr>
              <a:buSzPts val="2400"/>
              <a:buFont typeface="Noto Sans Symbols"/>
              <a:buChar char="▪"/>
            </a:pPr>
            <a:r>
              <a:rPr b="0" i="0" lang="en-US" sz="2400" u="none" cap="none" strike="noStrike">
                <a:solidFill>
                  <a:schemeClr val="dk1"/>
                </a:solidFill>
                <a:latin typeface="Calibri"/>
                <a:ea typeface="Calibri"/>
                <a:cs typeface="Calibri"/>
                <a:sym typeface="Calibri"/>
              </a:rPr>
              <a:t>Message type is </a:t>
            </a:r>
            <a:r>
              <a:rPr b="1" i="1" lang="en-US" sz="2400" u="none" cap="none" strike="noStrike">
                <a:solidFill>
                  <a:srgbClr val="C42133"/>
                </a:solidFill>
                <a:latin typeface="Calibri"/>
                <a:ea typeface="Calibri"/>
                <a:cs typeface="Calibri"/>
                <a:sym typeface="Calibri"/>
              </a:rPr>
              <a:t>Twist</a:t>
            </a:r>
            <a:r>
              <a:rPr b="0" i="0" lang="en-US" sz="2400" u="none" cap="none" strike="noStrike">
                <a:solidFill>
                  <a:schemeClr val="dk1"/>
                </a:solidFill>
                <a:latin typeface="Calibri"/>
                <a:ea typeface="Calibri"/>
                <a:cs typeface="Calibri"/>
                <a:sym typeface="Calibri"/>
              </a:rPr>
              <a:t>, including linear and angular values for the robot.</a:t>
            </a:r>
            <a:endParaRPr b="0" i="0" sz="2000" u="none" cap="none" strike="noStrike">
              <a:solidFill>
                <a:schemeClr val="dk1"/>
              </a:solidFill>
              <a:latin typeface="Calibri"/>
              <a:ea typeface="Calibri"/>
              <a:cs typeface="Calibri"/>
              <a:sym typeface="Calibri"/>
            </a:endParaRPr>
          </a:p>
        </p:txBody>
      </p:sp>
      <p:sp>
        <p:nvSpPr>
          <p:cNvPr id="1104" name="Google Shape;1104;p58"/>
          <p:cNvSpPr txBox="1"/>
          <p:nvPr/>
        </p:nvSpPr>
        <p:spPr>
          <a:xfrm>
            <a:off x="838197" y="3781142"/>
            <a:ext cx="10515599" cy="338554"/>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ourier New"/>
                <a:ea typeface="Courier New"/>
                <a:cs typeface="Courier New"/>
                <a:sym typeface="Courier New"/>
              </a:rPr>
              <a:t>self.__node.create_subscription(Twist, 'cmd_vel', self.__cmd_vel_callback,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59"/>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0" name="Google Shape;1110;p59"/>
          <p:cNvSpPr txBox="1"/>
          <p:nvPr>
            <p:ph type="title"/>
          </p:nvPr>
        </p:nvSpPr>
        <p:spPr>
          <a:xfrm>
            <a:off x="838200" y="365125"/>
            <a:ext cx="52578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Calibri"/>
              <a:buNone/>
            </a:pPr>
            <a:r>
              <a:rPr lang="en-US">
                <a:solidFill>
                  <a:schemeClr val="lt1"/>
                </a:solidFill>
              </a:rPr>
              <a:t>Robot Controls</a:t>
            </a:r>
            <a:endParaRPr/>
          </a:p>
        </p:txBody>
      </p:sp>
      <p:pic>
        <p:nvPicPr>
          <p:cNvPr descr="สถาบันเทคโนโลยีไทย-ญี่ปุ่น - วิกิพีเดีย" id="1111" name="Google Shape;1111;p59"/>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112" name="Google Shape;1112;p59"/>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113" name="Google Shape;1113;p59"/>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1114" name="Google Shape;1114;p59"/>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5" name="Google Shape;1115;p59"/>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116" name="Google Shape;1116;p5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117" name="Google Shape;1117;p59"/>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Controls with Input Keys</a:t>
            </a:r>
            <a:endParaRPr b="0" i="0" sz="1400" u="none" cap="none" strike="noStrike">
              <a:solidFill>
                <a:srgbClr val="000000"/>
              </a:solidFill>
              <a:latin typeface="Arial"/>
              <a:ea typeface="Arial"/>
              <a:cs typeface="Arial"/>
              <a:sym typeface="Arial"/>
            </a:endParaRPr>
          </a:p>
        </p:txBody>
      </p:sp>
      <p:sp>
        <p:nvSpPr>
          <p:cNvPr id="1118" name="Google Shape;1118;p59"/>
          <p:cNvSpPr txBox="1"/>
          <p:nvPr/>
        </p:nvSpPr>
        <p:spPr>
          <a:xfrm>
            <a:off x="278674" y="1553203"/>
            <a:ext cx="5817326"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To send messages to the robot, we can create a publisher node for the topic </a:t>
            </a:r>
            <a:r>
              <a:rPr b="1" i="1" lang="en-US" sz="2400" u="none" cap="none" strike="noStrike">
                <a:solidFill>
                  <a:srgbClr val="C42133"/>
                </a:solidFill>
                <a:latin typeface="Calibri"/>
                <a:ea typeface="Calibri"/>
                <a:cs typeface="Calibri"/>
                <a:sym typeface="Calibri"/>
              </a:rPr>
              <a:t>cmd_vel.</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600"/>
              </a:spcBef>
              <a:spcAft>
                <a:spcPts val="0"/>
              </a:spcAft>
              <a:buClr>
                <a:srgbClr val="C42133"/>
              </a:buClr>
              <a:buSzPts val="2000"/>
              <a:buFont typeface="Noto Sans Symbols"/>
              <a:buChar char="▪"/>
            </a:pPr>
            <a:r>
              <a:rPr b="0" i="0" lang="en-US" sz="2000" u="none" cap="none" strike="noStrike">
                <a:solidFill>
                  <a:schemeClr val="dk1"/>
                </a:solidFill>
                <a:latin typeface="Calibri"/>
                <a:ea typeface="Calibri"/>
                <a:cs typeface="Calibri"/>
                <a:sym typeface="Calibri"/>
              </a:rPr>
              <a:t>This is a publisher modified from the </a:t>
            </a:r>
            <a:r>
              <a:rPr b="1" i="1" lang="en-US" sz="2000" u="none" cap="none" strike="noStrike">
                <a:solidFill>
                  <a:srgbClr val="C42133"/>
                </a:solidFill>
                <a:latin typeface="Calibri"/>
                <a:ea typeface="Calibri"/>
                <a:cs typeface="Calibri"/>
                <a:sym typeface="Calibri"/>
              </a:rPr>
              <a:t>“minimal_publisher”</a:t>
            </a:r>
            <a:r>
              <a:rPr b="0" i="0" lang="en-US" sz="2000" u="none" cap="none" strike="noStrike">
                <a:solidFill>
                  <a:schemeClr val="dk1"/>
                </a:solidFill>
                <a:latin typeface="Calibri"/>
                <a:ea typeface="Calibri"/>
                <a:cs typeface="Calibri"/>
                <a:sym typeface="Calibri"/>
              </a:rPr>
              <a:t> in </a:t>
            </a:r>
            <a:r>
              <a:rPr b="0" i="0" lang="en-US" sz="2000" u="sng" cap="none" strike="noStrike">
                <a:solidFill>
                  <a:schemeClr val="dk1"/>
                </a:solidFill>
                <a:latin typeface="Calibri"/>
                <a:ea typeface="Calibri"/>
                <a:cs typeface="Calibri"/>
                <a:sym typeface="Calibri"/>
                <a:hlinkClick r:id="rId6">
                  <a:extLst>
                    <a:ext uri="{A12FA001-AC4F-418D-AE19-62706E023703}">
                      <ahyp:hlinkClr val="tx"/>
                    </a:ext>
                  </a:extLst>
                </a:hlinkClick>
              </a:rPr>
              <a:t>https://docs.ros.org/en/humble/Tutorials/Beginner-Client-Libraries/Writing-A-Simple-Py-Publisher-And-Subscriber.html</a:t>
            </a:r>
            <a:endParaRPr b="0" i="0" sz="2000" u="none" cap="none" strike="noStrike">
              <a:solidFill>
                <a:schemeClr val="dk1"/>
              </a:solidFill>
              <a:latin typeface="Calibri"/>
              <a:ea typeface="Calibri"/>
              <a:cs typeface="Calibri"/>
              <a:sym typeface="Calibri"/>
            </a:endParaRPr>
          </a:p>
          <a:p>
            <a:pPr indent="-461963" lvl="0" marL="461963" marR="0" rtl="0" algn="l">
              <a:lnSpc>
                <a:spcPct val="100000"/>
              </a:lnSpc>
              <a:spcBef>
                <a:spcPts val="600"/>
              </a:spcBef>
              <a:spcAft>
                <a:spcPts val="0"/>
              </a:spcAft>
              <a:buClr>
                <a:srgbClr val="C42133"/>
              </a:buClr>
              <a:buSzPts val="2000"/>
              <a:buFont typeface="Noto Sans Symbols"/>
              <a:buChar char="▪"/>
            </a:pPr>
            <a:r>
              <a:rPr b="0" i="0" lang="en-US" sz="2000" u="none" cap="none" strike="noStrike">
                <a:solidFill>
                  <a:schemeClr val="dk1"/>
                </a:solidFill>
                <a:latin typeface="Calibri"/>
                <a:ea typeface="Calibri"/>
                <a:cs typeface="Calibri"/>
                <a:sym typeface="Calibri"/>
              </a:rPr>
              <a:t>This publisher asks users to input a command to the robot every 1 second:</a:t>
            </a:r>
            <a:endParaRPr b="0" i="0" sz="1400" u="none" cap="none" strike="noStrike">
              <a:solidFill>
                <a:srgbClr val="000000"/>
              </a:solidFill>
              <a:latin typeface="Arial"/>
              <a:ea typeface="Arial"/>
              <a:cs typeface="Arial"/>
              <a:sym typeface="Arial"/>
            </a:endParaRPr>
          </a:p>
          <a:p>
            <a:pPr indent="-796925" lvl="1" marL="1254125" marR="0" rtl="0" algn="l">
              <a:lnSpc>
                <a:spcPct val="100000"/>
              </a:lnSpc>
              <a:spcBef>
                <a:spcPts val="600"/>
              </a:spcBef>
              <a:spcAft>
                <a:spcPts val="0"/>
              </a:spcAft>
              <a:buClr>
                <a:srgbClr val="C42133"/>
              </a:buClr>
              <a:buSzPts val="2000"/>
              <a:buFont typeface="Noto Sans Symbols"/>
              <a:buChar char="⮚"/>
            </a:pPr>
            <a:r>
              <a:rPr b="0" i="0" lang="en-US" sz="2000" u="none" cap="none" strike="noStrike">
                <a:solidFill>
                  <a:schemeClr val="dk1"/>
                </a:solidFill>
                <a:latin typeface="Calibri"/>
                <a:ea typeface="Calibri"/>
                <a:cs typeface="Calibri"/>
                <a:sym typeface="Calibri"/>
              </a:rPr>
              <a:t>w	: move forward (linear.x = 0.2)</a:t>
            </a:r>
            <a:endParaRPr b="0" i="0" sz="1400" u="none" cap="none" strike="noStrike">
              <a:solidFill>
                <a:srgbClr val="000000"/>
              </a:solidFill>
              <a:latin typeface="Arial"/>
              <a:ea typeface="Arial"/>
              <a:cs typeface="Arial"/>
              <a:sym typeface="Arial"/>
            </a:endParaRPr>
          </a:p>
          <a:p>
            <a:pPr indent="-796925" lvl="1" marL="1254125" marR="0" rtl="0" algn="l">
              <a:lnSpc>
                <a:spcPct val="100000"/>
              </a:lnSpc>
              <a:spcBef>
                <a:spcPts val="600"/>
              </a:spcBef>
              <a:spcAft>
                <a:spcPts val="0"/>
              </a:spcAft>
              <a:buClr>
                <a:srgbClr val="C42133"/>
              </a:buClr>
              <a:buSzPts val="2000"/>
              <a:buFont typeface="Noto Sans Symbols"/>
              <a:buChar char="⮚"/>
            </a:pPr>
            <a:r>
              <a:rPr b="0" i="0" lang="en-US" sz="2000" u="none" cap="none" strike="noStrike">
                <a:solidFill>
                  <a:schemeClr val="dk1"/>
                </a:solidFill>
                <a:latin typeface="Calibri"/>
                <a:ea typeface="Calibri"/>
                <a:cs typeface="Calibri"/>
                <a:sym typeface="Calibri"/>
              </a:rPr>
              <a:t>s	: move backward (linear.x = -0.2)</a:t>
            </a:r>
            <a:endParaRPr b="0" i="0" sz="1400" u="none" cap="none" strike="noStrike">
              <a:solidFill>
                <a:srgbClr val="000000"/>
              </a:solidFill>
              <a:latin typeface="Arial"/>
              <a:ea typeface="Arial"/>
              <a:cs typeface="Arial"/>
              <a:sym typeface="Arial"/>
            </a:endParaRPr>
          </a:p>
          <a:p>
            <a:pPr indent="-796925" lvl="1" marL="1254125" marR="0" rtl="0" algn="l">
              <a:lnSpc>
                <a:spcPct val="100000"/>
              </a:lnSpc>
              <a:spcBef>
                <a:spcPts val="600"/>
              </a:spcBef>
              <a:spcAft>
                <a:spcPts val="0"/>
              </a:spcAft>
              <a:buClr>
                <a:srgbClr val="C42133"/>
              </a:buClr>
              <a:buSzPts val="2000"/>
              <a:buFont typeface="Noto Sans Symbols"/>
              <a:buChar char="⮚"/>
            </a:pPr>
            <a:r>
              <a:rPr b="0" i="0" lang="en-US" sz="2000" u="none" cap="none" strike="noStrike">
                <a:solidFill>
                  <a:schemeClr val="dk1"/>
                </a:solidFill>
                <a:latin typeface="Calibri"/>
                <a:ea typeface="Calibri"/>
                <a:cs typeface="Calibri"/>
                <a:sym typeface="Calibri"/>
              </a:rPr>
              <a:t>a	: rotate left (angular.z = 0.2)</a:t>
            </a:r>
            <a:endParaRPr b="0" i="0" sz="1400" u="none" cap="none" strike="noStrike">
              <a:solidFill>
                <a:srgbClr val="000000"/>
              </a:solidFill>
              <a:latin typeface="Arial"/>
              <a:ea typeface="Arial"/>
              <a:cs typeface="Arial"/>
              <a:sym typeface="Arial"/>
            </a:endParaRPr>
          </a:p>
          <a:p>
            <a:pPr indent="-796925" lvl="1" marL="1254125" marR="0" rtl="0" algn="l">
              <a:lnSpc>
                <a:spcPct val="100000"/>
              </a:lnSpc>
              <a:spcBef>
                <a:spcPts val="600"/>
              </a:spcBef>
              <a:spcAft>
                <a:spcPts val="0"/>
              </a:spcAft>
              <a:buClr>
                <a:srgbClr val="C42133"/>
              </a:buClr>
              <a:buSzPts val="2000"/>
              <a:buFont typeface="Noto Sans Symbols"/>
              <a:buChar char="⮚"/>
            </a:pPr>
            <a:r>
              <a:rPr b="0" i="0" lang="en-US" sz="2000" u="none" cap="none" strike="noStrike">
                <a:solidFill>
                  <a:schemeClr val="dk1"/>
                </a:solidFill>
                <a:latin typeface="Calibri"/>
                <a:ea typeface="Calibri"/>
                <a:cs typeface="Calibri"/>
                <a:sym typeface="Calibri"/>
              </a:rPr>
              <a:t>d	: rotate right (angular.z = -0.2)</a:t>
            </a:r>
            <a:endParaRPr b="0" i="0" sz="1400" u="none" cap="none" strike="noStrike">
              <a:solidFill>
                <a:srgbClr val="000000"/>
              </a:solidFill>
              <a:latin typeface="Arial"/>
              <a:ea typeface="Arial"/>
              <a:cs typeface="Arial"/>
              <a:sym typeface="Arial"/>
            </a:endParaRPr>
          </a:p>
        </p:txBody>
      </p:sp>
      <p:sp>
        <p:nvSpPr>
          <p:cNvPr id="1119" name="Google Shape;1119;p59"/>
          <p:cNvSpPr txBox="1"/>
          <p:nvPr/>
        </p:nvSpPr>
        <p:spPr>
          <a:xfrm>
            <a:off x="6642468" y="1445625"/>
            <a:ext cx="5201190" cy="4893647"/>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import rclpy</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from rclpy.node import Node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from geometry_msgs.msg import Twist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from std_msgs.msg import String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class robotController(Node):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def __init__(self):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super().__init__('robot_control')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self.publisher_ = self.create_publisher(Twist, 'cmd_vel', 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timer_period = 1  # seconds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self.timer = self.create_timer(timer_period, self.timer_callback)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def timer_callback(self):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cms = Twist()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key = input('Robot command: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if(key=='w'):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cms.linear.x = 0.2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elif(key=='s'):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cms.linear.x = -0.2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elif(key=='a'):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cms.angular.z = 0.2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elif(key=='d'):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cms.angular.z = -0.2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else: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cms.linear.x = 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cms.angular.z = 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self.publisher_.publish(cms)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def main(args=None):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rclpy.init(args=args)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robot_control = robotController()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rclpy.spin(robot_control)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robot_control.destroy_node()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rclpy.shutdown()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if __name__ == '__main__':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    main()</a:t>
            </a:r>
            <a:endParaRPr b="0" i="0" sz="1400" u="none" cap="none" strike="noStrike">
              <a:solidFill>
                <a:srgbClr val="000000"/>
              </a:solidFill>
              <a:latin typeface="Arial"/>
              <a:ea typeface="Arial"/>
              <a:cs typeface="Arial"/>
              <a:sym typeface="Arial"/>
            </a:endParaRPr>
          </a:p>
        </p:txBody>
      </p:sp>
      <p:sp>
        <p:nvSpPr>
          <p:cNvPr id="1120" name="Google Shape;1120;p59"/>
          <p:cNvSpPr txBox="1"/>
          <p:nvPr/>
        </p:nvSpPr>
        <p:spPr>
          <a:xfrm>
            <a:off x="6642467" y="1076292"/>
            <a:ext cx="5201190" cy="369332"/>
          </a:xfrm>
          <a:prstGeom prst="rect">
            <a:avLst/>
          </a:prstGeom>
          <a:solidFill>
            <a:srgbClr val="C4213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chemeClr val="lt1"/>
                </a:solidFill>
                <a:latin typeface="Calibri"/>
                <a:ea typeface="Calibri"/>
                <a:cs typeface="Calibri"/>
                <a:sym typeface="Calibri"/>
              </a:rPr>
              <a:t>my_package/my_package/robot_control.py</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0"/>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6" name="Google Shape;1126;p60"/>
          <p:cNvSpPr txBox="1"/>
          <p:nvPr>
            <p:ph type="title"/>
          </p:nvPr>
        </p:nvSpPr>
        <p:spPr>
          <a:xfrm>
            <a:off x="838200" y="365125"/>
            <a:ext cx="52578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Calibri"/>
              <a:buNone/>
            </a:pPr>
            <a:r>
              <a:rPr lang="en-US">
                <a:solidFill>
                  <a:schemeClr val="lt1"/>
                </a:solidFill>
              </a:rPr>
              <a:t>Robot Controls</a:t>
            </a:r>
            <a:endParaRPr/>
          </a:p>
        </p:txBody>
      </p:sp>
      <p:pic>
        <p:nvPicPr>
          <p:cNvPr descr="สถาบันเทคโนโลยีไทย-ญี่ปุ่น - วิกิพีเดีย" id="1127" name="Google Shape;1127;p60"/>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128" name="Google Shape;1128;p60"/>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129" name="Google Shape;1129;p60"/>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1130" name="Google Shape;1130;p60"/>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1" name="Google Shape;1131;p6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132" name="Google Shape;1132;p6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133" name="Google Shape;1133;p60"/>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Controls with Input Keys</a:t>
            </a:r>
            <a:endParaRPr b="0" i="0" sz="1400" u="none" cap="none" strike="noStrike">
              <a:solidFill>
                <a:srgbClr val="000000"/>
              </a:solidFill>
              <a:latin typeface="Arial"/>
              <a:ea typeface="Arial"/>
              <a:cs typeface="Arial"/>
              <a:sym typeface="Arial"/>
            </a:endParaRPr>
          </a:p>
        </p:txBody>
      </p:sp>
      <p:sp>
        <p:nvSpPr>
          <p:cNvPr id="1134" name="Google Shape;1134;p60"/>
          <p:cNvSpPr txBox="1"/>
          <p:nvPr/>
        </p:nvSpPr>
        <p:spPr>
          <a:xfrm>
            <a:off x="838197" y="1847219"/>
            <a:ext cx="10515606"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After saving the publisher file </a:t>
            </a:r>
            <a:r>
              <a:rPr b="1" i="1" lang="en-US" sz="2000" u="none" cap="none" strike="noStrike">
                <a:solidFill>
                  <a:srgbClr val="C42133"/>
                </a:solidFill>
                <a:latin typeface="Calibri"/>
                <a:ea typeface="Calibri"/>
                <a:cs typeface="Calibri"/>
                <a:sym typeface="Calibri"/>
              </a:rPr>
              <a:t>“robot_control.py”</a:t>
            </a:r>
            <a:r>
              <a:rPr b="0" i="0" lang="en-US" sz="2000" u="none" cap="none" strike="noStrike">
                <a:solidFill>
                  <a:srgbClr val="C42133"/>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to </a:t>
            </a:r>
            <a:r>
              <a:rPr b="1" i="1" lang="en-US" sz="2000" u="none" cap="none" strike="noStrike">
                <a:solidFill>
                  <a:srgbClr val="C42133"/>
                </a:solidFill>
                <a:latin typeface="Calibri"/>
                <a:ea typeface="Calibri"/>
                <a:cs typeface="Calibri"/>
                <a:sym typeface="Calibri"/>
              </a:rPr>
              <a:t>my_package/my_package/ </a:t>
            </a:r>
            <a:r>
              <a:rPr b="0" i="0" lang="en-US" sz="2000" u="none" cap="none" strike="noStrike">
                <a:solidFill>
                  <a:schemeClr val="dk1"/>
                </a:solidFill>
                <a:latin typeface="Calibri"/>
                <a:ea typeface="Calibri"/>
                <a:cs typeface="Calibri"/>
                <a:sym typeface="Calibri"/>
              </a:rPr>
              <a:t>folder in the workspace, we need to modify the </a:t>
            </a:r>
            <a:r>
              <a:rPr b="1" i="1" lang="en-US" sz="2000" u="none" cap="none" strike="noStrike">
                <a:solidFill>
                  <a:srgbClr val="C42133"/>
                </a:solidFill>
                <a:latin typeface="Calibri"/>
                <a:ea typeface="Calibri"/>
                <a:cs typeface="Calibri"/>
                <a:sym typeface="Calibri"/>
              </a:rPr>
              <a:t>setup.py</a:t>
            </a:r>
            <a:r>
              <a:rPr b="0" i="0" lang="en-US" sz="2000" u="none" cap="none" strike="noStrike">
                <a:solidFill>
                  <a:schemeClr val="dk1"/>
                </a:solidFill>
                <a:latin typeface="Calibri"/>
                <a:ea typeface="Calibri"/>
                <a:cs typeface="Calibri"/>
                <a:sym typeface="Calibri"/>
              </a:rPr>
              <a:t> to add an entry point for the publisher.</a:t>
            </a:r>
            <a:endParaRPr b="0" i="0" sz="1400" u="none" cap="none" strike="noStrike">
              <a:solidFill>
                <a:srgbClr val="000000"/>
              </a:solidFill>
              <a:latin typeface="Arial"/>
              <a:ea typeface="Arial"/>
              <a:cs typeface="Arial"/>
              <a:sym typeface="Arial"/>
            </a:endParaRPr>
          </a:p>
          <a:p>
            <a:pPr indent="-461963" lvl="0" marL="461963" marR="0" rtl="0" algn="l">
              <a:lnSpc>
                <a:spcPct val="100000"/>
              </a:lnSpc>
              <a:spcBef>
                <a:spcPts val="1200"/>
              </a:spcBef>
              <a:spcAft>
                <a:spcPts val="0"/>
              </a:spcAft>
              <a:buClr>
                <a:srgbClr val="C42133"/>
              </a:buClr>
              <a:buSzPts val="2000"/>
              <a:buFont typeface="Noto Sans Symbols"/>
              <a:buChar char="▪"/>
            </a:pPr>
            <a:r>
              <a:rPr b="0" i="0" lang="en-US" sz="2000" u="none" cap="none" strike="noStrike">
                <a:solidFill>
                  <a:schemeClr val="dk1"/>
                </a:solidFill>
                <a:latin typeface="Calibri"/>
                <a:ea typeface="Calibri"/>
                <a:cs typeface="Calibri"/>
                <a:sym typeface="Calibri"/>
              </a:rPr>
              <a:t>In this case, we named it </a:t>
            </a:r>
            <a:r>
              <a:rPr b="1" i="1" lang="en-US" sz="2000" u="none" cap="none" strike="noStrike">
                <a:solidFill>
                  <a:srgbClr val="C42133"/>
                </a:solidFill>
                <a:latin typeface="Calibri"/>
                <a:ea typeface="Calibri"/>
                <a:cs typeface="Calibri"/>
                <a:sym typeface="Calibri"/>
              </a:rPr>
              <a:t>“robot_control”.</a:t>
            </a:r>
            <a:endParaRPr b="1" i="1" sz="1800" u="none" cap="none" strike="noStrike">
              <a:solidFill>
                <a:srgbClr val="C42133"/>
              </a:solidFill>
              <a:latin typeface="Calibri"/>
              <a:ea typeface="Calibri"/>
              <a:cs typeface="Calibri"/>
              <a:sym typeface="Calibri"/>
            </a:endParaRPr>
          </a:p>
        </p:txBody>
      </p:sp>
      <p:pic>
        <p:nvPicPr>
          <p:cNvPr id="1135" name="Google Shape;1135;p60"/>
          <p:cNvPicPr preferRelativeResize="0"/>
          <p:nvPr/>
        </p:nvPicPr>
        <p:blipFill rotWithShape="1">
          <a:blip r:embed="rId6">
            <a:alphaModFix/>
          </a:blip>
          <a:srcRect b="0" l="0" r="0" t="0"/>
          <a:stretch/>
        </p:blipFill>
        <p:spPr>
          <a:xfrm>
            <a:off x="686972" y="3294125"/>
            <a:ext cx="10515604" cy="21107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Electroencephalogram (EEG) cont.</a:t>
            </a:r>
            <a:br>
              <a:rPr lang="en-US"/>
            </a:br>
            <a:r>
              <a:rPr lang="en-US" sz="2800"/>
              <a:t>EEG noise types and removal technique</a:t>
            </a:r>
            <a:endParaRPr/>
          </a:p>
        </p:txBody>
      </p:sp>
      <p:pic>
        <p:nvPicPr>
          <p:cNvPr descr="สถาบันเทคโนโลยีไทย-ญี่ปุ่น - วิกิพีเดีย" id="176" name="Google Shape;176;p6"/>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77" name="Google Shape;177;p6"/>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78" name="Google Shape;178;p6"/>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179" name="Google Shape;179;p6"/>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180" name="Google Shape;180;p6"/>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6"/>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182" name="Google Shape;182;p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83" name="Google Shape;183;p6"/>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184" name="Google Shape;184;p6"/>
          <p:cNvSpPr txBox="1"/>
          <p:nvPr/>
        </p:nvSpPr>
        <p:spPr>
          <a:xfrm>
            <a:off x="739052" y="1719498"/>
            <a:ext cx="10614600" cy="452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External Noise: </a:t>
            </a:r>
            <a:r>
              <a:rPr b="0" i="0" lang="en-US" sz="1600" u="none" cap="none" strike="noStrike">
                <a:solidFill>
                  <a:srgbClr val="000000"/>
                </a:solidFill>
                <a:latin typeface="Calibri"/>
                <a:ea typeface="Calibri"/>
                <a:cs typeface="Calibri"/>
                <a:sym typeface="Calibri"/>
              </a:rPr>
              <a:t>cause by electromagnetic of surrounding devices/power line such as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42133"/>
              </a:buClr>
              <a:buSzPts val="1400"/>
              <a:buFont typeface="Noto Sans Symbols"/>
              <a:buChar char="▪"/>
            </a:pPr>
            <a:r>
              <a:rPr b="0" i="0" lang="en-US" sz="1400" u="none" cap="none" strike="noStrike">
                <a:solidFill>
                  <a:srgbClr val="000000"/>
                </a:solidFill>
                <a:latin typeface="Calibri"/>
                <a:ea typeface="Calibri"/>
                <a:cs typeface="Calibri"/>
                <a:sym typeface="Calibri"/>
              </a:rPr>
              <a:t>AC </a:t>
            </a:r>
            <a:r>
              <a:rPr b="0" i="0" lang="en-US" sz="1600" u="none" cap="none" strike="noStrike">
                <a:solidFill>
                  <a:srgbClr val="000000"/>
                </a:solidFill>
                <a:latin typeface="Calibri"/>
                <a:ea typeface="Calibri"/>
                <a:cs typeface="Calibri"/>
                <a:sym typeface="Calibri"/>
              </a:rPr>
              <a:t>Noise Line – Typically at 50 or 60Hz</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Magnetic field emit by another electrical devices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Unstable contact of the electrodes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DC Offset</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Internal Noise: </a:t>
            </a:r>
            <a:r>
              <a:rPr b="0" i="0" lang="en-US" sz="1600" u="none" cap="none" strike="noStrike">
                <a:solidFill>
                  <a:srgbClr val="000000"/>
                </a:solidFill>
                <a:latin typeface="Calibri"/>
                <a:ea typeface="Calibri"/>
                <a:cs typeface="Calibri"/>
                <a:sym typeface="Calibri"/>
              </a:rPr>
              <a:t>Cause by unintentional motion which produce other kind of bio-signal when recording EEG such as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Electrocardiography (ECG) – Produce by heart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Electrooculography (EOG) – Produce by eye-movement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Electromyography (EMG) – Produce by muscles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highlight>
                  <a:srgbClr val="C42133"/>
                </a:highlight>
                <a:latin typeface="Calibri"/>
                <a:ea typeface="Calibri"/>
                <a:cs typeface="Calibri"/>
                <a:sym typeface="Calibri"/>
              </a:rPr>
              <a:t>Noise Removal Technique for EEG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Independent Component Analysis (ICA)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Signal Space Projection (SSP)</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Principle Component Analysis (PCA)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Filter Design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Wavelet Transform (Discrete and Continuous)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42133"/>
              </a:buClr>
              <a:buSzPts val="1600"/>
              <a:buFont typeface="Noto Sans Symbols"/>
              <a:buChar char="▪"/>
            </a:pPr>
            <a:r>
              <a:rPr b="0" i="0" lang="en-US" sz="1600" u="none" cap="none" strike="noStrike">
                <a:solidFill>
                  <a:srgbClr val="000000"/>
                </a:solidFill>
                <a:latin typeface="Calibri"/>
                <a:ea typeface="Calibri"/>
                <a:cs typeface="Calibri"/>
                <a:sym typeface="Calibri"/>
              </a:rPr>
              <a:t>Re-reference / Cross reference of EEG channels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185" name="Google Shape;185;p6"/>
          <p:cNvSpPr txBox="1"/>
          <p:nvPr/>
        </p:nvSpPr>
        <p:spPr>
          <a:xfrm>
            <a:off x="8098609" y="6184288"/>
            <a:ext cx="38551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1" i="1" lang="en-US" sz="700" u="none" cap="none" strike="noStrike">
                <a:solidFill>
                  <a:schemeClr val="dk1"/>
                </a:solidFill>
                <a:latin typeface="Calibri"/>
                <a:ea typeface="Calibri"/>
                <a:cs typeface="Calibri"/>
                <a:sym typeface="Calibri"/>
              </a:rPr>
              <a:t>Source: https://www.sv.uio.no/psi/english/research/projects/human-time-data/documents/data-lifecycle/eeg/2.%20electrode-placement/</a:t>
            </a:r>
            <a:endParaRPr b="0" i="0" sz="1400" u="none" cap="none" strike="noStrike">
              <a:solidFill>
                <a:srgbClr val="000000"/>
              </a:solidFill>
              <a:latin typeface="Arial"/>
              <a:ea typeface="Arial"/>
              <a:cs typeface="Arial"/>
              <a:sym typeface="Arial"/>
            </a:endParaRPr>
          </a:p>
        </p:txBody>
      </p:sp>
      <p:pic>
        <p:nvPicPr>
          <p:cNvPr id="186" name="Google Shape;186;p6"/>
          <p:cNvPicPr preferRelativeResize="0"/>
          <p:nvPr/>
        </p:nvPicPr>
        <p:blipFill rotWithShape="1">
          <a:blip r:embed="rId6">
            <a:alphaModFix/>
          </a:blip>
          <a:srcRect b="0" l="0" r="0" t="0"/>
          <a:stretch/>
        </p:blipFill>
        <p:spPr>
          <a:xfrm>
            <a:off x="5939830" y="3911757"/>
            <a:ext cx="5913426" cy="2272550"/>
          </a:xfrm>
          <a:prstGeom prst="rect">
            <a:avLst/>
          </a:prstGeom>
          <a:noFill/>
          <a:ln>
            <a:noFill/>
          </a:ln>
        </p:spPr>
      </p:pic>
      <p:cxnSp>
        <p:nvCxnSpPr>
          <p:cNvPr id="187" name="Google Shape;187;p6"/>
          <p:cNvCxnSpPr/>
          <p:nvPr/>
        </p:nvCxnSpPr>
        <p:spPr>
          <a:xfrm>
            <a:off x="10927336" y="4252868"/>
            <a:ext cx="0" cy="271200"/>
          </a:xfrm>
          <a:prstGeom prst="straightConnector1">
            <a:avLst/>
          </a:prstGeom>
          <a:noFill/>
          <a:ln cap="flat" cmpd="sng" w="9525">
            <a:solidFill>
              <a:srgbClr val="C42133"/>
            </a:solidFill>
            <a:prstDash val="solid"/>
            <a:miter lim="800000"/>
            <a:headEnd len="sm" w="sm"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61"/>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1" name="Google Shape;1141;p61"/>
          <p:cNvSpPr txBox="1"/>
          <p:nvPr>
            <p:ph type="title"/>
          </p:nvPr>
        </p:nvSpPr>
        <p:spPr>
          <a:xfrm>
            <a:off x="838200" y="365125"/>
            <a:ext cx="52578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Calibri"/>
              <a:buNone/>
            </a:pPr>
            <a:r>
              <a:rPr lang="en-US">
                <a:solidFill>
                  <a:schemeClr val="lt1"/>
                </a:solidFill>
              </a:rPr>
              <a:t>Robot Controls</a:t>
            </a:r>
            <a:endParaRPr/>
          </a:p>
        </p:txBody>
      </p:sp>
      <p:pic>
        <p:nvPicPr>
          <p:cNvPr descr="สถาบันเทคโนโลยีไทย-ญี่ปุ่น - วิกิพีเดีย" id="1142" name="Google Shape;1142;p61"/>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143" name="Google Shape;1143;p61"/>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144" name="Google Shape;1144;p61"/>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1145" name="Google Shape;1145;p61"/>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6" name="Google Shape;1146;p6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147" name="Google Shape;1147;p6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148" name="Google Shape;1148;p61"/>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Controls with Input Keys</a:t>
            </a:r>
            <a:endParaRPr b="0" i="0" sz="1400" u="none" cap="none" strike="noStrike">
              <a:solidFill>
                <a:srgbClr val="000000"/>
              </a:solidFill>
              <a:latin typeface="Arial"/>
              <a:ea typeface="Arial"/>
              <a:cs typeface="Arial"/>
              <a:sym typeface="Arial"/>
            </a:endParaRPr>
          </a:p>
        </p:txBody>
      </p:sp>
      <p:sp>
        <p:nvSpPr>
          <p:cNvPr id="1149" name="Google Shape;1149;p61"/>
          <p:cNvSpPr txBox="1"/>
          <p:nvPr/>
        </p:nvSpPr>
        <p:spPr>
          <a:xfrm>
            <a:off x="525098" y="2360182"/>
            <a:ext cx="11141805" cy="1200329"/>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cd ~/ros2_ws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colcon build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source install/local_setup.bash</a:t>
            </a:r>
            <a:endParaRPr b="1"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ros2 launch my_package robot_launch.py</a:t>
            </a:r>
            <a:endParaRPr b="0" i="0" sz="1400" u="none" cap="none" strike="noStrike">
              <a:solidFill>
                <a:srgbClr val="000000"/>
              </a:solidFill>
              <a:latin typeface="Arial"/>
              <a:ea typeface="Arial"/>
              <a:cs typeface="Arial"/>
              <a:sym typeface="Arial"/>
            </a:endParaRPr>
          </a:p>
        </p:txBody>
      </p:sp>
      <p:sp>
        <p:nvSpPr>
          <p:cNvPr id="1150" name="Google Shape;1150;p61"/>
          <p:cNvSpPr txBox="1"/>
          <p:nvPr/>
        </p:nvSpPr>
        <p:spPr>
          <a:xfrm>
            <a:off x="525098" y="1860827"/>
            <a:ext cx="1114180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Build and run simulation with following commands:</a:t>
            </a:r>
            <a:endParaRPr b="0" i="0" sz="1400" u="none" cap="none" strike="noStrike">
              <a:solidFill>
                <a:srgbClr val="000000"/>
              </a:solidFill>
              <a:latin typeface="Arial"/>
              <a:ea typeface="Arial"/>
              <a:cs typeface="Arial"/>
              <a:sym typeface="Arial"/>
            </a:endParaRPr>
          </a:p>
        </p:txBody>
      </p:sp>
      <p:sp>
        <p:nvSpPr>
          <p:cNvPr id="1151" name="Google Shape;1151;p61"/>
          <p:cNvSpPr txBox="1"/>
          <p:nvPr/>
        </p:nvSpPr>
        <p:spPr>
          <a:xfrm>
            <a:off x="525098" y="4627793"/>
            <a:ext cx="11141805" cy="92333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cd ~/ros2_ws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source install/local_setup.bash</a:t>
            </a:r>
            <a:endParaRPr b="1"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ros2 run my_package robot_control</a:t>
            </a:r>
            <a:endParaRPr b="1" i="0" sz="1800" u="none" cap="none" strike="noStrike">
              <a:solidFill>
                <a:schemeClr val="dk1"/>
              </a:solidFill>
              <a:latin typeface="Courier New"/>
              <a:ea typeface="Courier New"/>
              <a:cs typeface="Courier New"/>
              <a:sym typeface="Courier New"/>
            </a:endParaRPr>
          </a:p>
        </p:txBody>
      </p:sp>
      <p:sp>
        <p:nvSpPr>
          <p:cNvPr id="1152" name="Google Shape;1152;p61"/>
          <p:cNvSpPr txBox="1"/>
          <p:nvPr/>
        </p:nvSpPr>
        <p:spPr>
          <a:xfrm>
            <a:off x="525098" y="4128438"/>
            <a:ext cx="1114180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Then launch the </a:t>
            </a:r>
            <a:r>
              <a:rPr b="1" i="1" lang="en-US" sz="2400" u="none" cap="none" strike="noStrike">
                <a:solidFill>
                  <a:srgbClr val="C42133"/>
                </a:solidFill>
                <a:latin typeface="Calibri"/>
                <a:ea typeface="Calibri"/>
                <a:cs typeface="Calibri"/>
                <a:sym typeface="Calibri"/>
              </a:rPr>
              <a:t>robot_control</a:t>
            </a:r>
            <a:r>
              <a:rPr b="0" i="0" lang="en-US" sz="2400" u="none" cap="none" strike="noStrike">
                <a:solidFill>
                  <a:schemeClr val="dk1"/>
                </a:solidFill>
                <a:latin typeface="Calibri"/>
                <a:ea typeface="Calibri"/>
                <a:cs typeface="Calibri"/>
                <a:sym typeface="Calibri"/>
              </a:rPr>
              <a:t> to control the robot in an another terminal.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62"/>
          <p:cNvSpPr/>
          <p:nvPr/>
        </p:nvSpPr>
        <p:spPr>
          <a:xfrm>
            <a:off x="0" y="521656"/>
            <a:ext cx="6096000" cy="923968"/>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8" name="Google Shape;1158;p62"/>
          <p:cNvSpPr txBox="1"/>
          <p:nvPr>
            <p:ph type="title"/>
          </p:nvPr>
        </p:nvSpPr>
        <p:spPr>
          <a:xfrm>
            <a:off x="838200" y="365125"/>
            <a:ext cx="52578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Calibri"/>
              <a:buNone/>
            </a:pPr>
            <a:r>
              <a:rPr lang="en-US">
                <a:solidFill>
                  <a:schemeClr val="lt1"/>
                </a:solidFill>
              </a:rPr>
              <a:t>Robot Controls</a:t>
            </a:r>
            <a:endParaRPr/>
          </a:p>
        </p:txBody>
      </p:sp>
      <p:pic>
        <p:nvPicPr>
          <p:cNvPr descr="สถาบันเทคโนโลยีไทย-ญี่ปุ่น - วิกิพีเดีย" id="1159" name="Google Shape;1159;p62"/>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160" name="Google Shape;1160;p62"/>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161" name="Google Shape;1161;p62"/>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sp>
        <p:nvSpPr>
          <p:cNvPr id="1162" name="Google Shape;1162;p62"/>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3" name="Google Shape;1163;p6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ROS and Webots: Simple Introduction</a:t>
            </a:r>
            <a:endParaRPr/>
          </a:p>
        </p:txBody>
      </p:sp>
      <p:sp>
        <p:nvSpPr>
          <p:cNvPr id="1164" name="Google Shape;1164;p6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1165" name="Google Shape;1165;p62"/>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Webots Controls with Input Keys</a:t>
            </a:r>
            <a:endParaRPr b="0" i="0" sz="1400" u="none" cap="none" strike="noStrike">
              <a:solidFill>
                <a:srgbClr val="000000"/>
              </a:solidFill>
              <a:latin typeface="Arial"/>
              <a:ea typeface="Arial"/>
              <a:cs typeface="Arial"/>
              <a:sym typeface="Arial"/>
            </a:endParaRPr>
          </a:p>
        </p:txBody>
      </p:sp>
      <p:pic>
        <p:nvPicPr>
          <p:cNvPr id="1166" name="Google Shape;1166;p62"/>
          <p:cNvPicPr preferRelativeResize="0"/>
          <p:nvPr/>
        </p:nvPicPr>
        <p:blipFill rotWithShape="1">
          <a:blip r:embed="rId6">
            <a:alphaModFix/>
          </a:blip>
          <a:srcRect b="0" l="0" r="0" t="0"/>
          <a:stretch/>
        </p:blipFill>
        <p:spPr>
          <a:xfrm>
            <a:off x="1737931" y="1517835"/>
            <a:ext cx="8716138" cy="49028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5000"/>
                                        <p:tgtEl>
                                          <p:spTgt spid="1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id="1171" name="Google Shape;1171;p63"/>
          <p:cNvPicPr preferRelativeResize="0"/>
          <p:nvPr/>
        </p:nvPicPr>
        <p:blipFill rotWithShape="1">
          <a:blip r:embed="rId3">
            <a:alphaModFix/>
          </a:blip>
          <a:srcRect b="2885" l="29780" r="28855" t="14111"/>
          <a:stretch/>
        </p:blipFill>
        <p:spPr>
          <a:xfrm>
            <a:off x="1" y="0"/>
            <a:ext cx="5037630" cy="6858000"/>
          </a:xfrm>
          <a:prstGeom prst="rect">
            <a:avLst/>
          </a:prstGeom>
          <a:noFill/>
          <a:ln>
            <a:noFill/>
          </a:ln>
        </p:spPr>
      </p:pic>
      <p:sp>
        <p:nvSpPr>
          <p:cNvPr id="1172" name="Google Shape;1172;p63"/>
          <p:cNvSpPr/>
          <p:nvPr/>
        </p:nvSpPr>
        <p:spPr>
          <a:xfrm>
            <a:off x="3936274" y="1428206"/>
            <a:ext cx="8255725" cy="2066424"/>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3" name="Google Shape;1173;p63"/>
          <p:cNvSpPr txBox="1"/>
          <p:nvPr>
            <p:ph type="ctrTitle"/>
          </p:nvPr>
        </p:nvSpPr>
        <p:spPr>
          <a:xfrm>
            <a:off x="3936275" y="1493836"/>
            <a:ext cx="8090262" cy="19351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Calibri"/>
              <a:buNone/>
            </a:pPr>
            <a:r>
              <a:rPr lang="en-US" sz="7200">
                <a:solidFill>
                  <a:schemeClr val="lt1"/>
                </a:solidFill>
              </a:rPr>
              <a:t>End of Section</a:t>
            </a:r>
            <a:endParaRPr/>
          </a:p>
        </p:txBody>
      </p:sp>
      <p:pic>
        <p:nvPicPr>
          <p:cNvPr descr="สถาบันเทคโนโลยีไทย-ญี่ปุ่น - วิกิพีเดีย" id="1174" name="Google Shape;1174;p63"/>
          <p:cNvPicPr preferRelativeResize="0"/>
          <p:nvPr/>
        </p:nvPicPr>
        <p:blipFill rotWithShape="1">
          <a:blip r:embed="rId4">
            <a:alphaModFix/>
          </a:blip>
          <a:srcRect b="0" l="0" r="0" t="0"/>
          <a:stretch/>
        </p:blipFill>
        <p:spPr>
          <a:xfrm>
            <a:off x="10755913" y="64419"/>
            <a:ext cx="517659" cy="684518"/>
          </a:xfrm>
          <a:prstGeom prst="rect">
            <a:avLst/>
          </a:prstGeom>
          <a:noFill/>
          <a:ln>
            <a:noFill/>
          </a:ln>
        </p:spPr>
      </p:pic>
      <p:pic>
        <p:nvPicPr>
          <p:cNvPr descr="Hosei University - Club profile | Transfermarkt" id="1175" name="Google Shape;1175;p63"/>
          <p:cNvPicPr preferRelativeResize="0"/>
          <p:nvPr/>
        </p:nvPicPr>
        <p:blipFill rotWithShape="1">
          <a:blip r:embed="rId5">
            <a:alphaModFix/>
          </a:blip>
          <a:srcRect b="0" l="0" r="0" t="0"/>
          <a:stretch/>
        </p:blipFill>
        <p:spPr>
          <a:xfrm>
            <a:off x="11378465" y="64419"/>
            <a:ext cx="684518" cy="684518"/>
          </a:xfrm>
          <a:prstGeom prst="rect">
            <a:avLst/>
          </a:prstGeom>
          <a:noFill/>
          <a:ln>
            <a:noFill/>
          </a:ln>
        </p:spPr>
      </p:pic>
      <p:pic>
        <p:nvPicPr>
          <p:cNvPr id="1176" name="Google Shape;1176;p63"/>
          <p:cNvPicPr preferRelativeResize="0"/>
          <p:nvPr/>
        </p:nvPicPr>
        <p:blipFill rotWithShape="1">
          <a:blip r:embed="rId6">
            <a:alphaModFix/>
          </a:blip>
          <a:srcRect b="0" l="0" r="0" t="0"/>
          <a:stretch/>
        </p:blipFill>
        <p:spPr>
          <a:xfrm>
            <a:off x="8551817" y="63482"/>
            <a:ext cx="2099204" cy="68545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Ref</a:t>
            </a:r>
            <a:endParaRPr/>
          </a:p>
        </p:txBody>
      </p:sp>
      <p:sp>
        <p:nvSpPr>
          <p:cNvPr id="1182" name="Google Shape;1182;p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Ding Y, Robinson N, Zhang S, et al. Tsception: Capturing temporal dynamics and spatial asymmetry from EEG for emotion recognition[J]. arXiv preprint arXiv:2104.02935, 2021.</a:t>
            </a:r>
            <a:endParaRPr/>
          </a:p>
          <a:p>
            <a:pPr indent="-228600" lvl="0" marL="228600" rtl="0" algn="l">
              <a:lnSpc>
                <a:spcPct val="90000"/>
              </a:lnSpc>
              <a:spcBef>
                <a:spcPts val="1000"/>
              </a:spcBef>
              <a:spcAft>
                <a:spcPts val="0"/>
              </a:spcAft>
              <a:buClr>
                <a:schemeClr val="dk1"/>
              </a:buClr>
              <a:buSzPct val="100000"/>
              <a:buChar char="•"/>
            </a:pPr>
            <a:r>
              <a:rPr lang="en-US"/>
              <a:t>Zhang X, Yao L. Deep Learning for EEG-Based Brain-Computer Interfaces: Representations, Algorithms and Applications[M]. 2021.</a:t>
            </a:r>
            <a:endParaRPr/>
          </a:p>
          <a:p>
            <a:pPr indent="-228600" lvl="0" marL="228600" rtl="0" algn="l">
              <a:lnSpc>
                <a:spcPct val="90000"/>
              </a:lnSpc>
              <a:spcBef>
                <a:spcPts val="1000"/>
              </a:spcBef>
              <a:spcAft>
                <a:spcPts val="0"/>
              </a:spcAft>
              <a:buClr>
                <a:schemeClr val="dk1"/>
              </a:buClr>
              <a:buSzPct val="100000"/>
              <a:buChar char="•"/>
            </a:pPr>
            <a:r>
              <a:rPr lang="en-US"/>
              <a:t>Lawhern V J, Solon A J, Waytowich N R, et al. EEGNet: a compact convolutional neural network for EEG-based brain-computer interfaces[J]. Journal of neural engineering, 2018, 15(5): 056013.</a:t>
            </a:r>
            <a:endParaRPr/>
          </a:p>
          <a:p>
            <a:pPr indent="-228600" lvl="0" marL="228600" rtl="0" algn="l">
              <a:lnSpc>
                <a:spcPct val="90000"/>
              </a:lnSpc>
              <a:spcBef>
                <a:spcPts val="1000"/>
              </a:spcBef>
              <a:spcAft>
                <a:spcPts val="0"/>
              </a:spcAft>
              <a:buClr>
                <a:schemeClr val="dk1"/>
              </a:buClr>
              <a:buSzPct val="100000"/>
              <a:buChar char="•"/>
            </a:pPr>
            <a:r>
              <a:rPr lang="en-US"/>
              <a:t> Yang Y, Wu Q, Fu Y, et al. Continuous convolutional neural network with 3D input for EEG-based emotion recognition</a:t>
            </a:r>
            <a:endParaRPr/>
          </a:p>
          <a:p>
            <a:pPr indent="-228600" lvl="0" marL="228600" rtl="0" algn="l">
              <a:lnSpc>
                <a:spcPct val="90000"/>
              </a:lnSpc>
              <a:spcBef>
                <a:spcPts val="1000"/>
              </a:spcBef>
              <a:spcAft>
                <a:spcPts val="0"/>
              </a:spcAft>
              <a:buClr>
                <a:schemeClr val="dk1"/>
              </a:buClr>
              <a:buSzPct val="100000"/>
              <a:buChar char="•"/>
            </a:pPr>
            <a:r>
              <a:rPr lang="en-US"/>
              <a:t>Rudakov E, Laurent L, Cousin V, et al. Multi-Task CNN model for emotion recognition from EEG Brain maps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Electroencephalogram (EEG) cont.</a:t>
            </a:r>
            <a:br>
              <a:rPr lang="en-US"/>
            </a:br>
            <a:r>
              <a:rPr lang="en-US" sz="2400"/>
              <a:t>example of preprocessing of multi-channels EEG signal</a:t>
            </a:r>
            <a:endParaRPr/>
          </a:p>
        </p:txBody>
      </p:sp>
      <p:pic>
        <p:nvPicPr>
          <p:cNvPr descr="สถาบันเทคโนโลยีไทย-ญี่ปุ่น - วิกิพีเดีย" id="193" name="Google Shape;193;p7"/>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194" name="Google Shape;194;p7"/>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195" name="Google Shape;195;p7"/>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196" name="Google Shape;196;p7"/>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197" name="Google Shape;197;p7"/>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 name="Google Shape;198;p7"/>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199" name="Google Shape;199;p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200" name="Google Shape;200;p7"/>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201" name="Google Shape;201;p7"/>
          <p:cNvSpPr txBox="1"/>
          <p:nvPr/>
        </p:nvSpPr>
        <p:spPr>
          <a:xfrm>
            <a:off x="1018773" y="1719498"/>
            <a:ext cx="4114479"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highlight>
                  <a:srgbClr val="C42133"/>
                </a:highlight>
                <a:latin typeface="Calibri"/>
                <a:ea typeface="Calibri"/>
                <a:cs typeface="Calibri"/>
                <a:sym typeface="Calibri"/>
              </a:rPr>
              <a:t>Case Study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EEG signal recording at 125 Hz recording during subject’s elbow flexing using </a:t>
            </a:r>
            <a:r>
              <a:rPr b="0" i="1" lang="en-US" sz="1600" u="none" cap="none" strike="noStrike">
                <a:solidFill>
                  <a:srgbClr val="000000"/>
                </a:solidFill>
                <a:latin typeface="Calibri"/>
                <a:ea typeface="Calibri"/>
                <a:cs typeface="Calibri"/>
                <a:sym typeface="Calibri"/>
              </a:rPr>
              <a:t>OpenBCI</a:t>
            </a:r>
            <a:r>
              <a:rPr b="0" i="0" lang="en-US" sz="1600" u="none" cap="none" strike="noStrike">
                <a:solidFill>
                  <a:srgbClr val="000000"/>
                </a:solidFill>
                <a:latin typeface="Calibri"/>
                <a:ea typeface="Calibri"/>
                <a:cs typeface="Calibri"/>
                <a:sym typeface="Calibri"/>
              </a:rPr>
              <a:t> 16-channels and </a:t>
            </a:r>
            <a:r>
              <a:rPr b="0" i="1" lang="en-US" sz="1600" u="none" cap="none" strike="noStrike">
                <a:solidFill>
                  <a:srgbClr val="000000"/>
                </a:solidFill>
                <a:latin typeface="Calibri"/>
                <a:ea typeface="Calibri"/>
                <a:cs typeface="Calibri"/>
                <a:sym typeface="Calibri"/>
              </a:rPr>
              <a:t>BrainFlow</a:t>
            </a:r>
            <a:r>
              <a:rPr b="0" i="0" lang="en-US" sz="1600" u="none" cap="none" strike="noStrike">
                <a:solidFill>
                  <a:srgbClr val="000000"/>
                </a:solidFill>
                <a:latin typeface="Calibri"/>
                <a:ea typeface="Calibri"/>
                <a:cs typeface="Calibri"/>
                <a:sym typeface="Calibri"/>
              </a:rPr>
              <a:t> library</a:t>
            </a:r>
            <a:endParaRPr b="0" i="0" sz="1400" u="none" cap="none" strike="noStrike">
              <a:solidFill>
                <a:srgbClr val="000000"/>
              </a:solidFill>
              <a:latin typeface="Arial"/>
              <a:ea typeface="Arial"/>
              <a:cs typeface="Arial"/>
              <a:sym typeface="Arial"/>
            </a:endParaRPr>
          </a:p>
        </p:txBody>
      </p:sp>
      <p:pic>
        <p:nvPicPr>
          <p:cNvPr id="202" name="Google Shape;202;p7"/>
          <p:cNvPicPr preferRelativeResize="0"/>
          <p:nvPr/>
        </p:nvPicPr>
        <p:blipFill rotWithShape="1">
          <a:blip r:embed="rId6">
            <a:alphaModFix/>
          </a:blip>
          <a:srcRect b="0" l="0" r="0" t="0"/>
          <a:stretch/>
        </p:blipFill>
        <p:spPr>
          <a:xfrm>
            <a:off x="1018773" y="2942352"/>
            <a:ext cx="4291053" cy="2413717"/>
          </a:xfrm>
          <a:prstGeom prst="rect">
            <a:avLst/>
          </a:prstGeom>
          <a:noFill/>
          <a:ln>
            <a:noFill/>
          </a:ln>
        </p:spPr>
      </p:pic>
      <p:sp>
        <p:nvSpPr>
          <p:cNvPr id="203" name="Google Shape;203;p7"/>
          <p:cNvSpPr txBox="1"/>
          <p:nvPr/>
        </p:nvSpPr>
        <p:spPr>
          <a:xfrm>
            <a:off x="1018772" y="5470927"/>
            <a:ext cx="461966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42133"/>
                </a:solidFill>
                <a:latin typeface="Calibri"/>
                <a:ea typeface="Calibri"/>
                <a:cs typeface="Calibri"/>
                <a:sym typeface="Calibri"/>
              </a:rPr>
              <a:t>**Maximum measurable frequency is 62.5Hz, as restrict by Nyquist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42133"/>
                </a:solidFill>
                <a:latin typeface="Calibri"/>
                <a:ea typeface="Calibri"/>
                <a:cs typeface="Calibri"/>
                <a:sym typeface="Calibri"/>
              </a:rPr>
              <a:t>*** This is for demonstration only, another dataset will be used further.</a:t>
            </a:r>
            <a:endParaRPr b="0" i="0" sz="1400" u="none" cap="none" strike="noStrike">
              <a:solidFill>
                <a:srgbClr val="000000"/>
              </a:solidFill>
              <a:latin typeface="Arial"/>
              <a:ea typeface="Arial"/>
              <a:cs typeface="Arial"/>
              <a:sym typeface="Arial"/>
            </a:endParaRPr>
          </a:p>
        </p:txBody>
      </p:sp>
      <p:pic>
        <p:nvPicPr>
          <p:cNvPr descr="A diagram of a sound wave&#10;&#10;Description automatically generated with medium confidence" id="204" name="Google Shape;204;p7"/>
          <p:cNvPicPr preferRelativeResize="0"/>
          <p:nvPr/>
        </p:nvPicPr>
        <p:blipFill rotWithShape="1">
          <a:blip r:embed="rId7">
            <a:alphaModFix/>
          </a:blip>
          <a:srcRect b="0" l="0" r="0" t="0"/>
          <a:stretch/>
        </p:blipFill>
        <p:spPr>
          <a:xfrm>
            <a:off x="5744954" y="1588127"/>
            <a:ext cx="5839547" cy="48621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Electroencephalogram (EEG) cont.</a:t>
            </a:r>
            <a:br>
              <a:rPr lang="en-US"/>
            </a:br>
            <a:r>
              <a:rPr lang="en-US" sz="2400"/>
              <a:t>EEG Frequency Components</a:t>
            </a:r>
            <a:endParaRPr/>
          </a:p>
        </p:txBody>
      </p:sp>
      <p:pic>
        <p:nvPicPr>
          <p:cNvPr descr="สถาบันเทคโนโลยีไทย-ญี่ปุ่น - วิกิพีเดีย" id="210" name="Google Shape;210;p8"/>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211" name="Google Shape;211;p8"/>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212" name="Google Shape;212;p8"/>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213" name="Google Shape;213;p8"/>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214" name="Google Shape;214;p8"/>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p8"/>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216" name="Google Shape;216;p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217" name="Google Shape;217;p8"/>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sp>
        <p:nvSpPr>
          <p:cNvPr id="218" name="Google Shape;218;p8"/>
          <p:cNvSpPr txBox="1"/>
          <p:nvPr/>
        </p:nvSpPr>
        <p:spPr>
          <a:xfrm>
            <a:off x="739052" y="1719498"/>
            <a:ext cx="10639413" cy="329320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C42133"/>
              </a:buClr>
              <a:buSzPts val="2000"/>
              <a:buFont typeface="Noto Sans Symbols"/>
              <a:buChar char="▪"/>
            </a:pPr>
            <a:r>
              <a:rPr b="0" i="0" lang="en-US" sz="2000" u="none" cap="none" strike="noStrike">
                <a:solidFill>
                  <a:srgbClr val="000000"/>
                </a:solidFill>
                <a:latin typeface="Calibri"/>
                <a:ea typeface="Calibri"/>
                <a:cs typeface="Calibri"/>
                <a:sym typeface="Calibri"/>
              </a:rPr>
              <a:t>Delta wave (</a:t>
            </a:r>
            <a:r>
              <a:rPr b="0" i="0" lang="en-US" sz="2000" u="none" cap="none" strike="noStrike">
                <a:solidFill>
                  <a:srgbClr val="000000"/>
                </a:solidFill>
                <a:latin typeface="Arial"/>
                <a:ea typeface="Arial"/>
                <a:cs typeface="Arial"/>
                <a:sym typeface="Arial"/>
              </a:rPr>
              <a:t>δ)           0.4 – 4 Hz</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C42133"/>
              </a:buClr>
              <a:buSzPts val="2000"/>
              <a:buFont typeface="Noto Sans Symbols"/>
              <a:buChar char="▪"/>
            </a:pPr>
            <a:r>
              <a:rPr b="0" i="0" lang="en-US" sz="2000" u="none" cap="none" strike="noStrike">
                <a:solidFill>
                  <a:srgbClr val="000000"/>
                </a:solidFill>
                <a:latin typeface="Arial"/>
                <a:ea typeface="Arial"/>
                <a:cs typeface="Arial"/>
                <a:sym typeface="Arial"/>
              </a:rPr>
              <a:t>Theta wave (θ)         4 – 8Hz</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C42133"/>
              </a:buClr>
              <a:buSzPts val="2000"/>
              <a:buFont typeface="Noto Sans Symbols"/>
              <a:buChar char="▪"/>
            </a:pPr>
            <a:r>
              <a:rPr b="0" i="0" lang="en-US" sz="2000" u="none" cap="none" strike="noStrike">
                <a:solidFill>
                  <a:srgbClr val="000000"/>
                </a:solidFill>
                <a:latin typeface="Arial"/>
                <a:ea typeface="Arial"/>
                <a:cs typeface="Arial"/>
                <a:sym typeface="Arial"/>
              </a:rPr>
              <a:t>Alpha wave (α)         8 – 14Hz</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C42133"/>
              </a:buClr>
              <a:buSzPts val="2000"/>
              <a:buFont typeface="Noto Sans Symbols"/>
              <a:buChar char="▪"/>
            </a:pPr>
            <a:r>
              <a:rPr b="0" i="0" lang="en-US" sz="2000" u="none" cap="none" strike="noStrike">
                <a:solidFill>
                  <a:srgbClr val="000000"/>
                </a:solidFill>
                <a:latin typeface="Arial"/>
                <a:ea typeface="Arial"/>
                <a:cs typeface="Arial"/>
                <a:sym typeface="Arial"/>
              </a:rPr>
              <a:t>Beta wave (β)          14 – 30Hz</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C42133"/>
              </a:buClr>
              <a:buSzPts val="2000"/>
              <a:buFont typeface="Noto Sans Symbols"/>
              <a:buChar char="▪"/>
            </a:pPr>
            <a:r>
              <a:rPr b="0" i="0" lang="en-US" sz="2000" u="none" cap="none" strike="noStrike">
                <a:solidFill>
                  <a:srgbClr val="000000"/>
                </a:solidFill>
                <a:latin typeface="Arial"/>
                <a:ea typeface="Arial"/>
                <a:cs typeface="Arial"/>
                <a:sym typeface="Arial"/>
              </a:rPr>
              <a:t>Gamma wave (γ)     30Hz or more</a:t>
            </a:r>
            <a:endParaRPr b="0" i="0" sz="2000" u="none" cap="none" strike="noStrike">
              <a:solidFill>
                <a:srgbClr val="000000"/>
              </a:solidFill>
              <a:latin typeface="Calibri"/>
              <a:ea typeface="Calibri"/>
              <a:cs typeface="Calibri"/>
              <a:sym typeface="Calibri"/>
            </a:endParaRPr>
          </a:p>
          <a:p>
            <a:pPr indent="-152400" lvl="0" marL="22860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rgbClr val="333333"/>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p:txBody>
      </p:sp>
      <p:pic>
        <p:nvPicPr>
          <p:cNvPr id="219" name="Google Shape;219;p8"/>
          <p:cNvPicPr preferRelativeResize="0"/>
          <p:nvPr/>
        </p:nvPicPr>
        <p:blipFill rotWithShape="1">
          <a:blip r:embed="rId6">
            <a:alphaModFix/>
          </a:blip>
          <a:srcRect b="0" l="0" r="0" t="0"/>
          <a:stretch/>
        </p:blipFill>
        <p:spPr>
          <a:xfrm>
            <a:off x="5628217" y="1700608"/>
            <a:ext cx="5645355" cy="3846835"/>
          </a:xfrm>
          <a:prstGeom prst="rect">
            <a:avLst/>
          </a:prstGeom>
          <a:noFill/>
          <a:ln cap="flat" cmpd="sng" w="9525">
            <a:solidFill>
              <a:srgbClr val="C42133"/>
            </a:solidFill>
            <a:prstDash val="solid"/>
            <a:round/>
            <a:headEnd len="sm" w="sm" type="none"/>
            <a:tailEnd len="sm" w="sm" type="none"/>
          </a:ln>
        </p:spPr>
      </p:pic>
      <p:pic>
        <p:nvPicPr>
          <p:cNvPr descr="A diagram of a sound wave&#10;&#10;Description automatically generated with medium confidence" id="220" name="Google Shape;220;p8"/>
          <p:cNvPicPr preferRelativeResize="0"/>
          <p:nvPr/>
        </p:nvPicPr>
        <p:blipFill rotWithShape="1">
          <a:blip r:embed="rId7">
            <a:alphaModFix/>
          </a:blip>
          <a:srcRect b="0" l="0" r="0" t="74274"/>
          <a:stretch/>
        </p:blipFill>
        <p:spPr>
          <a:xfrm>
            <a:off x="385070" y="5122634"/>
            <a:ext cx="4716651" cy="1010305"/>
          </a:xfrm>
          <a:prstGeom prst="rect">
            <a:avLst/>
          </a:prstGeom>
          <a:noFill/>
          <a:ln>
            <a:noFill/>
          </a:ln>
        </p:spPr>
      </p:pic>
      <p:cxnSp>
        <p:nvCxnSpPr>
          <p:cNvPr id="221" name="Google Shape;221;p8"/>
          <p:cNvCxnSpPr/>
          <p:nvPr/>
        </p:nvCxnSpPr>
        <p:spPr>
          <a:xfrm flipH="1" rot="10800000">
            <a:off x="5101721" y="1700608"/>
            <a:ext cx="526496" cy="3527238"/>
          </a:xfrm>
          <a:prstGeom prst="straightConnector1">
            <a:avLst/>
          </a:prstGeom>
          <a:noFill/>
          <a:ln cap="flat" cmpd="sng" w="9525">
            <a:solidFill>
              <a:srgbClr val="C42133"/>
            </a:solidFill>
            <a:prstDash val="solid"/>
            <a:miter lim="800000"/>
            <a:headEnd len="sm" w="sm" type="none"/>
            <a:tailEnd len="sm" w="sm" type="none"/>
          </a:ln>
        </p:spPr>
      </p:cxnSp>
      <p:cxnSp>
        <p:nvCxnSpPr>
          <p:cNvPr id="222" name="Google Shape;222;p8"/>
          <p:cNvCxnSpPr/>
          <p:nvPr/>
        </p:nvCxnSpPr>
        <p:spPr>
          <a:xfrm flipH="1" rot="10800000">
            <a:off x="5101721" y="5547443"/>
            <a:ext cx="526496" cy="454255"/>
          </a:xfrm>
          <a:prstGeom prst="straightConnector1">
            <a:avLst/>
          </a:prstGeom>
          <a:noFill/>
          <a:ln cap="flat" cmpd="sng" w="9525">
            <a:solidFill>
              <a:srgbClr val="C42133"/>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Typical Approach for BMI</a:t>
            </a:r>
            <a:endParaRPr/>
          </a:p>
        </p:txBody>
      </p:sp>
      <p:pic>
        <p:nvPicPr>
          <p:cNvPr descr="สถาบันเทคโนโลยีไทย-ญี่ปุ่น - วิกิพีเดีย" id="228" name="Google Shape;228;p9"/>
          <p:cNvPicPr preferRelativeResize="0"/>
          <p:nvPr/>
        </p:nvPicPr>
        <p:blipFill rotWithShape="1">
          <a:blip r:embed="rId3">
            <a:alphaModFix/>
          </a:blip>
          <a:srcRect b="0" l="0" r="0" t="0"/>
          <a:stretch/>
        </p:blipFill>
        <p:spPr>
          <a:xfrm>
            <a:off x="10755913" y="64419"/>
            <a:ext cx="517659" cy="684518"/>
          </a:xfrm>
          <a:prstGeom prst="rect">
            <a:avLst/>
          </a:prstGeom>
          <a:noFill/>
          <a:ln>
            <a:noFill/>
          </a:ln>
        </p:spPr>
      </p:pic>
      <p:pic>
        <p:nvPicPr>
          <p:cNvPr descr="Hosei University - Club profile | Transfermarkt" id="229" name="Google Shape;229;p9"/>
          <p:cNvPicPr preferRelativeResize="0"/>
          <p:nvPr/>
        </p:nvPicPr>
        <p:blipFill rotWithShape="1">
          <a:blip r:embed="rId4">
            <a:alphaModFix/>
          </a:blip>
          <a:srcRect b="0" l="0" r="0" t="0"/>
          <a:stretch/>
        </p:blipFill>
        <p:spPr>
          <a:xfrm>
            <a:off x="11378465" y="64419"/>
            <a:ext cx="684518" cy="684518"/>
          </a:xfrm>
          <a:prstGeom prst="rect">
            <a:avLst/>
          </a:prstGeom>
          <a:noFill/>
          <a:ln>
            <a:noFill/>
          </a:ln>
        </p:spPr>
      </p:pic>
      <p:pic>
        <p:nvPicPr>
          <p:cNvPr id="230" name="Google Shape;230;p9"/>
          <p:cNvPicPr preferRelativeResize="0"/>
          <p:nvPr/>
        </p:nvPicPr>
        <p:blipFill rotWithShape="1">
          <a:blip r:embed="rId5">
            <a:alphaModFix/>
          </a:blip>
          <a:srcRect b="0" l="0" r="0" t="0"/>
          <a:stretch/>
        </p:blipFill>
        <p:spPr>
          <a:xfrm>
            <a:off x="8551817" y="63482"/>
            <a:ext cx="2099204" cy="685454"/>
          </a:xfrm>
          <a:prstGeom prst="rect">
            <a:avLst/>
          </a:prstGeom>
          <a:noFill/>
          <a:ln>
            <a:noFill/>
          </a:ln>
        </p:spPr>
      </p:pic>
      <p:cxnSp>
        <p:nvCxnSpPr>
          <p:cNvPr id="231" name="Google Shape;231;p9"/>
          <p:cNvCxnSpPr/>
          <p:nvPr/>
        </p:nvCxnSpPr>
        <p:spPr>
          <a:xfrm>
            <a:off x="838200" y="1532709"/>
            <a:ext cx="10515600" cy="0"/>
          </a:xfrm>
          <a:prstGeom prst="straightConnector1">
            <a:avLst/>
          </a:prstGeom>
          <a:noFill/>
          <a:ln cap="flat" cmpd="sng" w="19050">
            <a:solidFill>
              <a:srgbClr val="C42133"/>
            </a:solidFill>
            <a:prstDash val="solid"/>
            <a:miter lim="800000"/>
            <a:headEnd len="sm" w="sm" type="none"/>
            <a:tailEnd len="sm" w="sm" type="none"/>
          </a:ln>
        </p:spPr>
      </p:cxnSp>
      <p:sp>
        <p:nvSpPr>
          <p:cNvPr id="232" name="Google Shape;232;p9"/>
          <p:cNvSpPr/>
          <p:nvPr/>
        </p:nvSpPr>
        <p:spPr>
          <a:xfrm>
            <a:off x="0" y="6492875"/>
            <a:ext cx="12191999" cy="365125"/>
          </a:xfrm>
          <a:prstGeom prst="rect">
            <a:avLst/>
          </a:prstGeom>
          <a:solidFill>
            <a:srgbClr val="C421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9"/>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Brain-machine Interface - Introduction</a:t>
            </a:r>
            <a:endParaRPr/>
          </a:p>
        </p:txBody>
      </p:sp>
      <p:sp>
        <p:nvSpPr>
          <p:cNvPr id="234" name="Google Shape;234;p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235" name="Google Shape;235;p9"/>
          <p:cNvSpPr txBox="1"/>
          <p:nvPr/>
        </p:nvSpPr>
        <p:spPr>
          <a:xfrm>
            <a:off x="838200" y="6492875"/>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ROS Installation</a:t>
            </a:r>
            <a:endParaRPr b="0" i="0" sz="1400" u="none" cap="none" strike="noStrike">
              <a:solidFill>
                <a:srgbClr val="000000"/>
              </a:solidFill>
              <a:latin typeface="Arial"/>
              <a:ea typeface="Arial"/>
              <a:cs typeface="Arial"/>
              <a:sym typeface="Arial"/>
            </a:endParaRPr>
          </a:p>
        </p:txBody>
      </p:sp>
      <p:grpSp>
        <p:nvGrpSpPr>
          <p:cNvPr id="236" name="Google Shape;236;p9"/>
          <p:cNvGrpSpPr/>
          <p:nvPr/>
        </p:nvGrpSpPr>
        <p:grpSpPr>
          <a:xfrm>
            <a:off x="611568" y="1991394"/>
            <a:ext cx="11109156" cy="2804210"/>
            <a:chOff x="771736" y="1780402"/>
            <a:chExt cx="11109156" cy="2804210"/>
          </a:xfrm>
        </p:grpSpPr>
        <p:grpSp>
          <p:nvGrpSpPr>
            <p:cNvPr id="237" name="Google Shape;237;p9"/>
            <p:cNvGrpSpPr/>
            <p:nvPr/>
          </p:nvGrpSpPr>
          <p:grpSpPr>
            <a:xfrm>
              <a:off x="771736" y="1781838"/>
              <a:ext cx="2339520" cy="2802774"/>
              <a:chOff x="620387" y="2021474"/>
              <a:chExt cx="2339520" cy="2802774"/>
            </a:xfrm>
          </p:grpSpPr>
          <p:sp>
            <p:nvSpPr>
              <p:cNvPr id="238" name="Google Shape;238;p9"/>
              <p:cNvSpPr txBox="1"/>
              <p:nvPr/>
            </p:nvSpPr>
            <p:spPr>
              <a:xfrm>
                <a:off x="620387" y="2021474"/>
                <a:ext cx="233952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1</a:t>
                </a:r>
                <a:r>
                  <a:rPr b="1" i="0" lang="en-US" sz="2000" u="none" cap="none" strike="noStrike">
                    <a:solidFill>
                      <a:schemeClr val="lt1"/>
                    </a:solidFill>
                    <a:latin typeface="Calibri"/>
                    <a:ea typeface="Calibri"/>
                    <a:cs typeface="Calibri"/>
                    <a:sym typeface="Calibri"/>
                  </a:rPr>
                  <a:t>  </a:t>
                </a:r>
                <a:r>
                  <a:rPr b="1" i="0" lang="en-US" sz="2000" u="none" cap="none" strike="noStrike">
                    <a:solidFill>
                      <a:srgbClr val="C42133"/>
                    </a:solidFill>
                    <a:latin typeface="Calibri"/>
                    <a:ea typeface="Calibri"/>
                    <a:cs typeface="Calibri"/>
                    <a:sym typeface="Calibri"/>
                  </a:rPr>
                  <a:t>Signal Acquisition</a:t>
                </a:r>
                <a:endParaRPr b="0" i="0" sz="1400" u="none" cap="none" strike="noStrike">
                  <a:solidFill>
                    <a:srgbClr val="000000"/>
                  </a:solidFill>
                  <a:latin typeface="Arial"/>
                  <a:ea typeface="Arial"/>
                  <a:cs typeface="Arial"/>
                  <a:sym typeface="Arial"/>
                </a:endParaRPr>
              </a:p>
            </p:txBody>
          </p:sp>
          <p:grpSp>
            <p:nvGrpSpPr>
              <p:cNvPr id="239" name="Google Shape;239;p9"/>
              <p:cNvGrpSpPr/>
              <p:nvPr/>
            </p:nvGrpSpPr>
            <p:grpSpPr>
              <a:xfrm>
                <a:off x="681070" y="2421584"/>
                <a:ext cx="2156358" cy="2402664"/>
                <a:chOff x="681070" y="2421584"/>
                <a:chExt cx="2156358" cy="2402664"/>
              </a:xfrm>
            </p:grpSpPr>
            <p:pic>
              <p:nvPicPr>
                <p:cNvPr descr="EEG (electroencephalogram) - Mayo Clinic" id="240" name="Google Shape;240;p9"/>
                <p:cNvPicPr preferRelativeResize="0"/>
                <p:nvPr/>
              </p:nvPicPr>
              <p:blipFill rotWithShape="1">
                <a:blip r:embed="rId6">
                  <a:alphaModFix/>
                </a:blip>
                <a:srcRect b="11773" l="31890" r="14346" t="0"/>
                <a:stretch/>
              </p:blipFill>
              <p:spPr>
                <a:xfrm>
                  <a:off x="886810" y="2548910"/>
                  <a:ext cx="940616" cy="1096667"/>
                </a:xfrm>
                <a:prstGeom prst="rect">
                  <a:avLst/>
                </a:prstGeom>
                <a:noFill/>
                <a:ln>
                  <a:noFill/>
                </a:ln>
              </p:spPr>
            </p:pic>
            <p:pic>
              <p:nvPicPr>
                <p:cNvPr descr="Mitsar EEG System with WinEEG" id="241" name="Google Shape;241;p9"/>
                <p:cNvPicPr preferRelativeResize="0"/>
                <p:nvPr/>
              </p:nvPicPr>
              <p:blipFill rotWithShape="1">
                <a:blip r:embed="rId7">
                  <a:alphaModFix/>
                </a:blip>
                <a:srcRect b="0" l="0" r="0" t="0"/>
                <a:stretch/>
              </p:blipFill>
              <p:spPr>
                <a:xfrm>
                  <a:off x="1827425" y="2635573"/>
                  <a:ext cx="1010003" cy="1010003"/>
                </a:xfrm>
                <a:prstGeom prst="rect">
                  <a:avLst/>
                </a:prstGeom>
                <a:noFill/>
                <a:ln>
                  <a:noFill/>
                </a:ln>
              </p:spPr>
            </p:pic>
            <p:sp>
              <p:nvSpPr>
                <p:cNvPr id="242" name="Google Shape;242;p9"/>
                <p:cNvSpPr/>
                <p:nvPr/>
              </p:nvSpPr>
              <p:spPr>
                <a:xfrm>
                  <a:off x="681070" y="2421584"/>
                  <a:ext cx="2074742" cy="2402664"/>
                </a:xfrm>
                <a:prstGeom prst="rect">
                  <a:avLst/>
                </a:prstGeom>
                <a:noFill/>
                <a:ln cap="flat" cmpd="sng" w="127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9"/>
                <p:cNvSpPr txBox="1"/>
                <p:nvPr/>
              </p:nvSpPr>
              <p:spPr>
                <a:xfrm>
                  <a:off x="838200" y="4174807"/>
                  <a:ext cx="19176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Subject with EEG recording device (+amplifier)</a:t>
                  </a:r>
                  <a:endParaRPr b="0" i="0" sz="1400" u="none" cap="none" strike="noStrike">
                    <a:solidFill>
                      <a:srgbClr val="000000"/>
                    </a:solidFill>
                    <a:latin typeface="Arial"/>
                    <a:ea typeface="Arial"/>
                    <a:cs typeface="Arial"/>
                    <a:sym typeface="Arial"/>
                  </a:endParaRPr>
                </a:p>
              </p:txBody>
            </p:sp>
          </p:grpSp>
        </p:grpSp>
        <p:grpSp>
          <p:nvGrpSpPr>
            <p:cNvPr id="244" name="Google Shape;244;p9"/>
            <p:cNvGrpSpPr/>
            <p:nvPr/>
          </p:nvGrpSpPr>
          <p:grpSpPr>
            <a:xfrm>
              <a:off x="3364362" y="1797938"/>
              <a:ext cx="4341547" cy="2768490"/>
              <a:chOff x="4980077" y="1934238"/>
              <a:chExt cx="4341547" cy="2768490"/>
            </a:xfrm>
          </p:grpSpPr>
          <p:grpSp>
            <p:nvGrpSpPr>
              <p:cNvPr id="245" name="Google Shape;245;p9"/>
              <p:cNvGrpSpPr/>
              <p:nvPr/>
            </p:nvGrpSpPr>
            <p:grpSpPr>
              <a:xfrm>
                <a:off x="5020265" y="2303382"/>
                <a:ext cx="3707718" cy="2268650"/>
                <a:chOff x="5020265" y="2303382"/>
                <a:chExt cx="3707718" cy="2268650"/>
              </a:xfrm>
            </p:grpSpPr>
            <p:pic>
              <p:nvPicPr>
                <p:cNvPr descr="Intro. to Signal Processing:Fourier filter" id="246" name="Google Shape;246;p9"/>
                <p:cNvPicPr preferRelativeResize="0"/>
                <p:nvPr/>
              </p:nvPicPr>
              <p:blipFill rotWithShape="1">
                <a:blip r:embed="rId8">
                  <a:alphaModFix/>
                </a:blip>
                <a:srcRect b="0" l="0" r="0" t="0"/>
                <a:stretch/>
              </p:blipFill>
              <p:spPr>
                <a:xfrm>
                  <a:off x="5094376" y="2303382"/>
                  <a:ext cx="1599150" cy="1335394"/>
                </a:xfrm>
                <a:prstGeom prst="rect">
                  <a:avLst/>
                </a:prstGeom>
                <a:noFill/>
                <a:ln>
                  <a:noFill/>
                </a:ln>
              </p:spPr>
            </p:pic>
            <p:pic>
              <p:nvPicPr>
                <p:cNvPr id="247" name="Google Shape;247;p9"/>
                <p:cNvPicPr preferRelativeResize="0"/>
                <p:nvPr/>
              </p:nvPicPr>
              <p:blipFill rotWithShape="1">
                <a:blip r:embed="rId9">
                  <a:alphaModFix/>
                </a:blip>
                <a:srcRect b="0" l="0" r="0" t="0"/>
                <a:stretch/>
              </p:blipFill>
              <p:spPr>
                <a:xfrm>
                  <a:off x="6552151" y="2316481"/>
                  <a:ext cx="2175832" cy="1006889"/>
                </a:xfrm>
                <a:prstGeom prst="rect">
                  <a:avLst/>
                </a:prstGeom>
                <a:noFill/>
                <a:ln>
                  <a:noFill/>
                </a:ln>
              </p:spPr>
            </p:pic>
            <p:sp>
              <p:nvSpPr>
                <p:cNvPr id="248" name="Google Shape;248;p9"/>
                <p:cNvSpPr txBox="1"/>
                <p:nvPr/>
              </p:nvSpPr>
              <p:spPr>
                <a:xfrm>
                  <a:off x="5020265" y="3556369"/>
                  <a:ext cx="3707717" cy="101566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C42133"/>
                    </a:buClr>
                    <a:buSzPts val="1200"/>
                    <a:buFont typeface="Noto Sans Symbols"/>
                    <a:buChar char="▪"/>
                  </a:pPr>
                  <a:r>
                    <a:rPr b="0" i="0" lang="en-US" sz="1200" u="none" cap="none" strike="noStrike">
                      <a:solidFill>
                        <a:schemeClr val="dk1"/>
                      </a:solidFill>
                      <a:latin typeface="Calibri"/>
                      <a:ea typeface="Calibri"/>
                      <a:cs typeface="Calibri"/>
                      <a:sym typeface="Calibri"/>
                    </a:rPr>
                    <a:t>Various techniques are applied to remove noise/artifacts from original signal with minimal effect to the original signal e.g., ICA,PCA</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C42133"/>
                    </a:buClr>
                    <a:buSzPts val="1200"/>
                    <a:buFont typeface="Noto Sans Symbols"/>
                    <a:buChar char="▪"/>
                  </a:pPr>
                  <a:r>
                    <a:rPr b="1" i="0" lang="en-US" sz="1200" u="sng" cap="none" strike="noStrike">
                      <a:solidFill>
                        <a:schemeClr val="dk1"/>
                      </a:solidFill>
                      <a:latin typeface="Calibri"/>
                      <a:ea typeface="Calibri"/>
                      <a:cs typeface="Calibri"/>
                      <a:sym typeface="Calibri"/>
                    </a:rPr>
                    <a:t>Feature engineering </a:t>
                  </a:r>
                  <a:r>
                    <a:rPr b="0" i="0" lang="en-US" sz="1200" u="none" cap="none" strike="noStrike">
                      <a:solidFill>
                        <a:schemeClr val="dk1"/>
                      </a:solidFill>
                      <a:latin typeface="Calibri"/>
                      <a:ea typeface="Calibri"/>
                      <a:cs typeface="Calibri"/>
                      <a:sym typeface="Calibri"/>
                    </a:rPr>
                    <a:t>is performed on clean-signal to extract feature for the classifier e.g., CSP</a:t>
                  </a:r>
                  <a:endParaRPr b="0" i="0" sz="1400" u="none" cap="none" strike="noStrike">
                    <a:solidFill>
                      <a:srgbClr val="000000"/>
                    </a:solidFill>
                    <a:latin typeface="Arial"/>
                    <a:ea typeface="Arial"/>
                    <a:cs typeface="Arial"/>
                    <a:sym typeface="Arial"/>
                  </a:endParaRPr>
                </a:p>
              </p:txBody>
            </p:sp>
          </p:grpSp>
          <p:grpSp>
            <p:nvGrpSpPr>
              <p:cNvPr id="249" name="Google Shape;249;p9"/>
              <p:cNvGrpSpPr/>
              <p:nvPr/>
            </p:nvGrpSpPr>
            <p:grpSpPr>
              <a:xfrm>
                <a:off x="4980077" y="1934238"/>
                <a:ext cx="4341547" cy="2768490"/>
                <a:chOff x="620386" y="2021474"/>
                <a:chExt cx="4341547" cy="2927682"/>
              </a:xfrm>
            </p:grpSpPr>
            <p:sp>
              <p:nvSpPr>
                <p:cNvPr id="250" name="Google Shape;250;p9"/>
                <p:cNvSpPr txBox="1"/>
                <p:nvPr/>
              </p:nvSpPr>
              <p:spPr>
                <a:xfrm>
                  <a:off x="620386" y="2021474"/>
                  <a:ext cx="4341547" cy="4231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2</a:t>
                  </a:r>
                  <a:r>
                    <a:rPr b="1" i="0" lang="en-US" sz="2000" u="none" cap="none" strike="noStrike">
                      <a:solidFill>
                        <a:srgbClr val="C42133"/>
                      </a:solidFill>
                      <a:latin typeface="Calibri"/>
                      <a:ea typeface="Calibri"/>
                      <a:cs typeface="Calibri"/>
                      <a:sym typeface="Calibri"/>
                    </a:rPr>
                    <a:t> Preprocessing + Feature Engineering</a:t>
                  </a:r>
                  <a:endParaRPr b="0" i="0" sz="1400" u="none" cap="none" strike="noStrike">
                    <a:solidFill>
                      <a:srgbClr val="000000"/>
                    </a:solidFill>
                    <a:latin typeface="Arial"/>
                    <a:ea typeface="Arial"/>
                    <a:cs typeface="Arial"/>
                    <a:sym typeface="Arial"/>
                  </a:endParaRPr>
                </a:p>
              </p:txBody>
            </p:sp>
            <p:sp>
              <p:nvSpPr>
                <p:cNvPr id="251" name="Google Shape;251;p9"/>
                <p:cNvSpPr/>
                <p:nvPr/>
              </p:nvSpPr>
              <p:spPr>
                <a:xfrm>
                  <a:off x="681069" y="2421583"/>
                  <a:ext cx="3940329" cy="2527573"/>
                </a:xfrm>
                <a:prstGeom prst="rect">
                  <a:avLst/>
                </a:prstGeom>
                <a:noFill/>
                <a:ln cap="flat" cmpd="sng" w="127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52" name="Google Shape;252;p9"/>
            <p:cNvGrpSpPr/>
            <p:nvPr/>
          </p:nvGrpSpPr>
          <p:grpSpPr>
            <a:xfrm>
              <a:off x="7766591" y="1780402"/>
              <a:ext cx="1781854" cy="2786026"/>
              <a:chOff x="7766591" y="1780402"/>
              <a:chExt cx="1781854" cy="2786026"/>
            </a:xfrm>
          </p:grpSpPr>
          <p:sp>
            <p:nvSpPr>
              <p:cNvPr id="253" name="Google Shape;253;p9"/>
              <p:cNvSpPr/>
              <p:nvPr/>
            </p:nvSpPr>
            <p:spPr>
              <a:xfrm>
                <a:off x="7787187" y="2167082"/>
                <a:ext cx="1761258" cy="2399346"/>
              </a:xfrm>
              <a:prstGeom prst="rect">
                <a:avLst/>
              </a:prstGeom>
              <a:noFill/>
              <a:ln cap="flat" cmpd="sng" w="127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4" name="Google Shape;254;p9"/>
              <p:cNvSpPr txBox="1"/>
              <p:nvPr/>
            </p:nvSpPr>
            <p:spPr>
              <a:xfrm>
                <a:off x="7766591" y="1780402"/>
                <a:ext cx="178185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highlight>
                      <a:srgbClr val="C42133"/>
                    </a:highlight>
                    <a:latin typeface="Calibri"/>
                    <a:ea typeface="Calibri"/>
                    <a:cs typeface="Calibri"/>
                    <a:sym typeface="Calibri"/>
                  </a:rPr>
                  <a:t>3</a:t>
                </a:r>
                <a:r>
                  <a:rPr b="1" i="0" lang="en-US" sz="2000" u="none" cap="none" strike="noStrike">
                    <a:solidFill>
                      <a:srgbClr val="C42133"/>
                    </a:solidFill>
                    <a:latin typeface="Calibri"/>
                    <a:ea typeface="Calibri"/>
                    <a:cs typeface="Calibri"/>
                    <a:sym typeface="Calibri"/>
                  </a:rPr>
                  <a:t>  Estimation</a:t>
                </a:r>
                <a:endParaRPr b="0" i="0" sz="1400" u="none" cap="none" strike="noStrike">
                  <a:solidFill>
                    <a:srgbClr val="000000"/>
                  </a:solidFill>
                  <a:latin typeface="Arial"/>
                  <a:ea typeface="Arial"/>
                  <a:cs typeface="Arial"/>
                  <a:sym typeface="Arial"/>
                </a:endParaRPr>
              </a:p>
            </p:txBody>
          </p:sp>
          <p:pic>
            <p:nvPicPr>
              <p:cNvPr descr="Support vector machine - Wikipedia" id="255" name="Google Shape;255;p9"/>
              <p:cNvPicPr preferRelativeResize="0"/>
              <p:nvPr/>
            </p:nvPicPr>
            <p:blipFill rotWithShape="1">
              <a:blip r:embed="rId10">
                <a:alphaModFix/>
              </a:blip>
              <a:srcRect b="0" l="0" r="0" t="0"/>
              <a:stretch/>
            </p:blipFill>
            <p:spPr>
              <a:xfrm>
                <a:off x="7883258" y="2244646"/>
                <a:ext cx="1544368" cy="1503185"/>
              </a:xfrm>
              <a:prstGeom prst="rect">
                <a:avLst/>
              </a:prstGeom>
              <a:noFill/>
              <a:ln>
                <a:noFill/>
              </a:ln>
            </p:spPr>
          </p:pic>
          <p:sp>
            <p:nvSpPr>
              <p:cNvPr id="256" name="Google Shape;256;p9"/>
              <p:cNvSpPr txBox="1"/>
              <p:nvPr/>
            </p:nvSpPr>
            <p:spPr>
              <a:xfrm>
                <a:off x="7855299" y="3786727"/>
                <a:ext cx="169314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LR, SVM or KNN etc., is used as classifier</a:t>
                </a:r>
                <a:endParaRPr b="0" i="0" sz="1400" u="none" cap="none" strike="noStrike">
                  <a:solidFill>
                    <a:srgbClr val="000000"/>
                  </a:solidFill>
                  <a:latin typeface="Arial"/>
                  <a:ea typeface="Arial"/>
                  <a:cs typeface="Arial"/>
                  <a:sym typeface="Arial"/>
                </a:endParaRPr>
              </a:p>
            </p:txBody>
          </p:sp>
        </p:grpSp>
        <p:grpSp>
          <p:nvGrpSpPr>
            <p:cNvPr id="257" name="Google Shape;257;p9"/>
            <p:cNvGrpSpPr/>
            <p:nvPr/>
          </p:nvGrpSpPr>
          <p:grpSpPr>
            <a:xfrm>
              <a:off x="9809002" y="1799942"/>
              <a:ext cx="2071890" cy="2766486"/>
              <a:chOff x="7734423" y="1799942"/>
              <a:chExt cx="2071890" cy="2766486"/>
            </a:xfrm>
          </p:grpSpPr>
          <p:sp>
            <p:nvSpPr>
              <p:cNvPr id="258" name="Google Shape;258;p9"/>
              <p:cNvSpPr/>
              <p:nvPr/>
            </p:nvSpPr>
            <p:spPr>
              <a:xfrm>
                <a:off x="7787187" y="2167082"/>
                <a:ext cx="1761258" cy="2399346"/>
              </a:xfrm>
              <a:prstGeom prst="rect">
                <a:avLst/>
              </a:prstGeom>
              <a:noFill/>
              <a:ln cap="flat" cmpd="sng" w="12700">
                <a:solidFill>
                  <a:srgbClr val="C421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p9"/>
              <p:cNvSpPr txBox="1"/>
              <p:nvPr/>
            </p:nvSpPr>
            <p:spPr>
              <a:xfrm>
                <a:off x="7734423" y="1799942"/>
                <a:ext cx="20718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highlight>
                      <a:srgbClr val="C42133"/>
                    </a:highlight>
                    <a:latin typeface="Calibri"/>
                    <a:ea typeface="Calibri"/>
                    <a:cs typeface="Calibri"/>
                    <a:sym typeface="Calibri"/>
                  </a:rPr>
                  <a:t>4</a:t>
                </a:r>
                <a:r>
                  <a:rPr b="1" i="0" lang="en-US" sz="1800" u="none" cap="none" strike="noStrike">
                    <a:solidFill>
                      <a:srgbClr val="C42133"/>
                    </a:solidFill>
                    <a:latin typeface="Calibri"/>
                    <a:ea typeface="Calibri"/>
                    <a:cs typeface="Calibri"/>
                    <a:sym typeface="Calibri"/>
                  </a:rPr>
                  <a:t>  Output Mapping</a:t>
                </a:r>
                <a:endParaRPr b="0" i="0" sz="1400" u="none" cap="none" strike="noStrike">
                  <a:solidFill>
                    <a:srgbClr val="000000"/>
                  </a:solidFill>
                  <a:latin typeface="Arial"/>
                  <a:ea typeface="Arial"/>
                  <a:cs typeface="Arial"/>
                  <a:sym typeface="Arial"/>
                </a:endParaRPr>
              </a:p>
            </p:txBody>
          </p:sp>
          <p:sp>
            <p:nvSpPr>
              <p:cNvPr id="260" name="Google Shape;260;p9"/>
              <p:cNvSpPr txBox="1"/>
              <p:nvPr/>
            </p:nvSpPr>
            <p:spPr>
              <a:xfrm>
                <a:off x="7818858" y="3617135"/>
                <a:ext cx="169314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Output from classifier is interpreted and send command to control external device</a:t>
                </a:r>
                <a:endParaRPr b="0" i="0" sz="1400" u="none" cap="none" strike="noStrike">
                  <a:solidFill>
                    <a:srgbClr val="000000"/>
                  </a:solidFill>
                  <a:latin typeface="Arial"/>
                  <a:ea typeface="Arial"/>
                  <a:cs typeface="Arial"/>
                  <a:sym typeface="Arial"/>
                </a:endParaRPr>
              </a:p>
            </p:txBody>
          </p:sp>
        </p:grpSp>
        <p:pic>
          <p:nvPicPr>
            <p:cNvPr descr="Left and Right! | Quizizz" id="261" name="Google Shape;261;p9"/>
            <p:cNvPicPr preferRelativeResize="0"/>
            <p:nvPr/>
          </p:nvPicPr>
          <p:blipFill rotWithShape="1">
            <a:blip r:embed="rId11">
              <a:alphaModFix/>
            </a:blip>
            <a:srcRect b="0" l="0" r="0" t="0"/>
            <a:stretch/>
          </p:blipFill>
          <p:spPr>
            <a:xfrm>
              <a:off x="9933517" y="2387602"/>
              <a:ext cx="1612984" cy="1123713"/>
            </a:xfrm>
            <a:prstGeom prst="rect">
              <a:avLst/>
            </a:prstGeom>
            <a:noFill/>
            <a:ln>
              <a:noFill/>
            </a:ln>
          </p:spPr>
        </p:pic>
      </p:grpSp>
      <p:sp>
        <p:nvSpPr>
          <p:cNvPr id="262" name="Google Shape;262;p9"/>
          <p:cNvSpPr txBox="1"/>
          <p:nvPr/>
        </p:nvSpPr>
        <p:spPr>
          <a:xfrm>
            <a:off x="672251" y="4975283"/>
            <a:ext cx="107541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This is traditional approach that had been used by many BMI system for several years.</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2023-10-31T03:07:29Z</dcterms:created>
  <dc:creator>Sivapong Nilwong</dc:creator>
</cp:coreProperties>
</file>